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62"/>
  </p:notesMasterIdLst>
  <p:handoutMasterIdLst>
    <p:handoutMasterId r:id="rId63"/>
  </p:handoutMasterIdLst>
  <p:sldIdLst>
    <p:sldId id="330" r:id="rId8"/>
    <p:sldId id="303" r:id="rId9"/>
    <p:sldId id="401" r:id="rId10"/>
    <p:sldId id="352" r:id="rId11"/>
    <p:sldId id="404" r:id="rId12"/>
    <p:sldId id="424" r:id="rId13"/>
    <p:sldId id="459" r:id="rId14"/>
    <p:sldId id="437" r:id="rId15"/>
    <p:sldId id="441" r:id="rId16"/>
    <p:sldId id="442" r:id="rId17"/>
    <p:sldId id="443" r:id="rId18"/>
    <p:sldId id="444" r:id="rId19"/>
    <p:sldId id="456" r:id="rId20"/>
    <p:sldId id="448" r:id="rId21"/>
    <p:sldId id="449" r:id="rId22"/>
    <p:sldId id="450" r:id="rId23"/>
    <p:sldId id="451" r:id="rId24"/>
    <p:sldId id="452" r:id="rId25"/>
    <p:sldId id="453" r:id="rId26"/>
    <p:sldId id="454" r:id="rId27"/>
    <p:sldId id="356" r:id="rId28"/>
    <p:sldId id="455" r:id="rId29"/>
    <p:sldId id="458" r:id="rId30"/>
    <p:sldId id="457" r:id="rId31"/>
    <p:sldId id="407" r:id="rId32"/>
    <p:sldId id="461" r:id="rId33"/>
    <p:sldId id="466" r:id="rId34"/>
    <p:sldId id="467" r:id="rId35"/>
    <p:sldId id="357" r:id="rId36"/>
    <p:sldId id="358" r:id="rId37"/>
    <p:sldId id="359" r:id="rId38"/>
    <p:sldId id="360" r:id="rId39"/>
    <p:sldId id="410" r:id="rId40"/>
    <p:sldId id="411" r:id="rId41"/>
    <p:sldId id="412" r:id="rId42"/>
    <p:sldId id="385" r:id="rId43"/>
    <p:sldId id="408" r:id="rId44"/>
    <p:sldId id="463" r:id="rId45"/>
    <p:sldId id="462" r:id="rId46"/>
    <p:sldId id="464" r:id="rId47"/>
    <p:sldId id="465" r:id="rId48"/>
    <p:sldId id="387" r:id="rId49"/>
    <p:sldId id="388" r:id="rId50"/>
    <p:sldId id="389" r:id="rId51"/>
    <p:sldId id="390" r:id="rId52"/>
    <p:sldId id="391" r:id="rId53"/>
    <p:sldId id="331" r:id="rId54"/>
    <p:sldId id="425" r:id="rId55"/>
    <p:sldId id="327" r:id="rId56"/>
    <p:sldId id="351" r:id="rId57"/>
    <p:sldId id="349" r:id="rId58"/>
    <p:sldId id="329" r:id="rId59"/>
    <p:sldId id="460" r:id="rId60"/>
    <p:sldId id="291" r:id="rId61"/>
  </p:sldIdLst>
  <p:sldSz cx="12188825" cy="6858000"/>
  <p:notesSz cx="6858000" cy="9296400"/>
  <p:embeddedFontLst>
    <p:embeddedFont>
      <p:font typeface="Segoe UI" panose="020B0502040204020203" pitchFamily="34" charset="0"/>
      <p:regular r:id="rId64"/>
      <p:bold r:id="rId65"/>
      <p:italic r:id="rId66"/>
      <p:boldItalic r:id="rId67"/>
    </p:embeddedFont>
    <p:embeddedFont>
      <p:font typeface="Segoe UI Light" panose="020B0502040204020203" pitchFamily="34" charset="0"/>
      <p:regular r:id="rId68"/>
      <p:italic r:id="rId69"/>
    </p:embeddedFont>
    <p:embeddedFont>
      <p:font typeface="Consolas" panose="020B0609020204030204" pitchFamily="49" charset="0"/>
      <p:regular r:id="rId70"/>
      <p:bold r:id="rId71"/>
      <p:italic r:id="rId72"/>
      <p:boldItalic r:id="rId73"/>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3"/>
          </p14:sldIdLst>
        </p14:section>
        <p14:section name="Windows Azure" id="{5E4156E2-A099-4F51-80BA-A0A1B5CA74F0}">
          <p14:sldIdLst>
            <p14:sldId id="401"/>
            <p14:sldId id="352"/>
            <p14:sldId id="404"/>
          </p14:sldIdLst>
        </p14:section>
        <p14:section name="Virtual Machines" id="{F0F5B035-F424-4FA7-B544-D9588B3F33E0}">
          <p14:sldIdLst>
            <p14:sldId id="424"/>
            <p14:sldId id="459"/>
            <p14:sldId id="437"/>
            <p14:sldId id="441"/>
            <p14:sldId id="442"/>
            <p14:sldId id="443"/>
            <p14:sldId id="444"/>
            <p14:sldId id="456"/>
            <p14:sldId id="448"/>
            <p14:sldId id="449"/>
            <p14:sldId id="450"/>
            <p14:sldId id="451"/>
            <p14:sldId id="452"/>
            <p14:sldId id="453"/>
            <p14:sldId id="454"/>
            <p14:sldId id="356"/>
            <p14:sldId id="455"/>
            <p14:sldId id="458"/>
            <p14:sldId id="457"/>
            <p14:sldId id="407"/>
            <p14:sldId id="461"/>
            <p14:sldId id="466"/>
            <p14:sldId id="467"/>
            <p14:sldId id="357"/>
            <p14:sldId id="358"/>
            <p14:sldId id="359"/>
            <p14:sldId id="360"/>
            <p14:sldId id="410"/>
            <p14:sldId id="411"/>
            <p14:sldId id="412"/>
          </p14:sldIdLst>
        </p14:section>
        <p14:section name="Web Sites" id="{264A8B60-B9FA-4432-95A4-7895E89FC737}">
          <p14:sldIdLst/>
        </p14:section>
        <p14:section name="Cloud Services" id="{2CDE6F8B-A3B9-4ADE-8466-D31A7C4BE270}">
          <p14:sldIdLst>
            <p14:sldId id="385"/>
            <p14:sldId id="408"/>
            <p14:sldId id="463"/>
            <p14:sldId id="462"/>
            <p14:sldId id="464"/>
            <p14:sldId id="465"/>
            <p14:sldId id="387"/>
            <p14:sldId id="388"/>
            <p14:sldId id="389"/>
            <p14:sldId id="390"/>
            <p14:sldId id="391"/>
          </p14:sldIdLst>
        </p14:section>
        <p14:section name="Mobile Services" id="{A7926C0C-C706-47FE-88BB-DB49AB39A9D7}">
          <p14:sldIdLst/>
        </p14:section>
        <p14:section name="Building Block Services" id="{8083865B-29DE-456D-BC63-C1192E8D5085}">
          <p14:sldIdLst>
            <p14:sldId id="331"/>
            <p14:sldId id="425"/>
          </p14:sldIdLst>
        </p14:section>
        <p14:section name="Blob Storage" id="{2051A546-2383-44DC-A095-2A4ABEEFB210}">
          <p14:sldIdLst/>
        </p14:section>
        <p14:section name="Cache" id="{9F044814-AFDA-4CD2-80EF-7C0F4157E6C3}">
          <p14:sldIdLst/>
        </p14:section>
        <p14:section name="Identity &amp; Service Bus" id="{FEB934FC-C07F-4B70-9AA6-EDDF34557D53}">
          <p14:sldIdLst/>
        </p14:section>
        <p14:section name="Windows Azure Store" id="{8E9D1627-CB23-47A1-87B2-2C7B6494C3DB}">
          <p14:sldIdLst/>
        </p14:section>
        <p14:section name="Pricing &amp; SLAs" id="{A8BCCDB2-C8CF-4EEC-A4AD-705A02E77EC6}">
          <p14:sldIdLst>
            <p14:sldId id="327"/>
            <p14:sldId id="351"/>
          </p14:sldIdLst>
        </p14:section>
        <p14:section name="Closing" id="{8AF084D8-4D86-40FB-8932-4F6AA17A5223}">
          <p14:sldIdLst>
            <p14:sldId id="349"/>
            <p14:sldId id="329"/>
            <p14:sldId id="460"/>
            <p14:sldId id="291"/>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autoAdjust="0"/>
    <p:restoredTop sz="86429" autoAdjust="0"/>
  </p:normalViewPr>
  <p:slideViewPr>
    <p:cSldViewPr snapToGrid="0">
      <p:cViewPr varScale="1">
        <p:scale>
          <a:sx n="65" d="100"/>
          <a:sy n="65" d="100"/>
        </p:scale>
        <p:origin x="138" y="102"/>
      </p:cViewPr>
      <p:guideLst>
        <p:guide orient="horz" pos="2160"/>
        <p:guide orient="horz" pos="911"/>
        <p:guide orient="horz" pos="1199"/>
        <p:guide orient="horz" pos="1487"/>
        <p:guide orient="horz" pos="2729"/>
        <p:guide orient="horz" pos="4176"/>
        <p:guide pos="3839"/>
        <p:guide pos="326"/>
        <p:guide pos="7067"/>
        <p:guide pos="735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handoutMaster" Target="handoutMasters/handoutMaster1.xml"/><Relationship Id="rId68" Type="http://schemas.openxmlformats.org/officeDocument/2006/relationships/font" Target="fonts/font5.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font" Target="fonts/font3.fntdata"/><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font" Target="fonts/font4.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7/31/2013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7/31/2013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0" dirty="0" smtClean="0"/>
              <a:t>Provision a new Linux machine. </a:t>
            </a:r>
          </a:p>
          <a:p>
            <a:pPr marL="285750" indent="-285750">
              <a:buFont typeface="Arial" panose="020B0604020202020204" pitchFamily="34" charset="0"/>
              <a:buChar char="•"/>
            </a:pPr>
            <a:r>
              <a:rPr lang="en-US" b="0" dirty="0" smtClean="0"/>
              <a:t>Provision a Windows machine.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1600" b="1" dirty="0" smtClean="0"/>
              <a:t>Slide Objectives:</a:t>
            </a:r>
          </a:p>
          <a:p>
            <a:pPr marL="171450" indent="-171450">
              <a:buFont typeface="Arial" pitchFamily="34" charset="0"/>
              <a:buChar char="•"/>
            </a:pPr>
            <a:r>
              <a:rPr lang="en-US" sz="1600" dirty="0" smtClean="0"/>
              <a:t>Highlight the Windows Azure Virtual Machines</a:t>
            </a:r>
            <a:r>
              <a:rPr lang="en-US" sz="1600" baseline="0" dirty="0" smtClean="0"/>
              <a:t> feature</a:t>
            </a:r>
            <a:endParaRPr lang="en-US" sz="1600" dirty="0" smtClean="0"/>
          </a:p>
          <a:p>
            <a:endParaRPr lang="en-US" b="1" dirty="0" smtClean="0"/>
          </a:p>
          <a:p>
            <a:r>
              <a:rPr lang="en-US" b="1" dirty="0" smtClean="0"/>
              <a:t>Speaking Points:</a:t>
            </a:r>
          </a:p>
          <a:p>
            <a:pPr marL="171450" indent="-171450">
              <a:buFont typeface="Arial" pitchFamily="34" charset="0"/>
              <a:buChar char="•"/>
            </a:pPr>
            <a:r>
              <a:rPr lang="en-US" dirty="0" smtClean="0"/>
              <a:t>As you saw you can use both Windows Server or Linux</a:t>
            </a:r>
          </a:p>
          <a:p>
            <a:pPr marL="171450" indent="-171450">
              <a:buFont typeface="Arial" pitchFamily="34" charset="0"/>
              <a:buChar char="•"/>
            </a:pPr>
            <a:r>
              <a:rPr lang="en-US" dirty="0" smtClean="0"/>
              <a:t>You can install any software</a:t>
            </a:r>
            <a:r>
              <a:rPr lang="en-US" baseline="0" dirty="0" smtClean="0"/>
              <a:t> you want in the virtual machine.  It’s your virtual machine</a:t>
            </a:r>
          </a:p>
          <a:p>
            <a:pPr marL="171450" indent="-171450">
              <a:buFont typeface="Arial" pitchFamily="34" charset="0"/>
              <a:buChar char="•"/>
            </a:pPr>
            <a:r>
              <a:rPr lang="en-US" baseline="0" dirty="0" smtClean="0"/>
              <a:t>You can also setup a virtual private network to connect VMs to your on-premises infrastructure</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2864023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179944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Slide Objectives:</a:t>
            </a:r>
          </a:p>
          <a:p>
            <a:pPr marL="171450" indent="-171450">
              <a:buFont typeface="Arial" panose="020B0604020202020204" pitchFamily="34" charset="0"/>
              <a:buChar char="•"/>
            </a:pPr>
            <a:r>
              <a:rPr lang="en-US" sz="1100" b="0" dirty="0" smtClean="0"/>
              <a:t>Explain</a:t>
            </a:r>
            <a:r>
              <a:rPr lang="en-US" sz="1100" b="0" baseline="0" dirty="0" smtClean="0"/>
              <a:t> Virtual Machine Portability with the VHD file format</a:t>
            </a:r>
            <a:endParaRPr lang="en-US" sz="1100" b="0" dirty="0" smtClean="0"/>
          </a:p>
          <a:p>
            <a:endParaRPr lang="en-US" sz="1100" b="1" dirty="0" smtClean="0"/>
          </a:p>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There are a few aspects of</a:t>
            </a:r>
            <a:r>
              <a:rPr lang="en-US" sz="1100" baseline="0" dirty="0" smtClean="0"/>
              <a:t> the Windows Azure Virtual machines feature that are important to understand.</a:t>
            </a:r>
          </a:p>
          <a:p>
            <a:pPr marL="171450" indent="-171450">
              <a:buFont typeface="Arial" pitchFamily="34" charset="0"/>
              <a:buChar char="•"/>
            </a:pPr>
            <a:r>
              <a:rPr lang="en-US" sz="1100" baseline="0" dirty="0" smtClean="0"/>
              <a:t>The first, is the support for Virtual Machine Portability</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When you create a virtual machine in the cloud, as I just did, you are creating a VHD file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It is encapsulating your OS instance as well as your data</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VHD file format is that it is compatible across Windows Azure, Windows Server, and even Windows client.</a:t>
            </a:r>
          </a:p>
          <a:p>
            <a:pPr marL="171450" indent="-171450">
              <a:buFont typeface="Arial" pitchFamily="34" charset="0"/>
              <a:buChar char="•"/>
            </a:pPr>
            <a:r>
              <a:rPr lang="en-US" sz="1100" baseline="0" dirty="0" smtClean="0"/>
              <a:t>VHD is an open specification that we’ve released.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This support for the VHD file virtual machine file format provides a lot of flexibility.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0" baseline="0" dirty="0" smtClean="0"/>
              <a:t>If you created a VHD file on your own local laptop or on Windows Server, you can take the VHD and just upload it to Windows Azure and boot it up</a:t>
            </a:r>
          </a:p>
          <a:p>
            <a:pPr marL="171450" indent="-171450">
              <a:buFont typeface="Arial" pitchFamily="34" charset="0"/>
              <a:buChar char="•"/>
            </a:pPr>
            <a:r>
              <a:rPr lang="en-US" sz="1100" baseline="0" dirty="0" smtClean="0"/>
              <a:t>You don’t have to run an import / export process and there are no conversion tools or agents you have to install in the VM. </a:t>
            </a:r>
          </a:p>
          <a:p>
            <a:pPr marL="171450" indent="-171450">
              <a:buFont typeface="Arial" pitchFamily="34" charset="0"/>
              <a:buChar char="•"/>
            </a:pPr>
            <a:r>
              <a:rPr lang="en-US" sz="1100" baseline="0" dirty="0" smtClean="0"/>
              <a:t>You simply upload the VHD and it just works.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[Click – move down to datacenter]</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You can also take, for example, either the Windows or Linux VMs that we created in Windows Azure and we make it really easy for you to download the VHD locally and you can then boot it up on a local server in whatever environment that you want.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Again you don’t have to export it or convert it, just click and download it.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i="1" baseline="0" dirty="0" smtClean="0"/>
              <a:t>[Transition to next slide – move across datacenters]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sz="1100" b="1" baseline="0" dirty="0" smtClean="0"/>
              <a:t>AUTO TRANSITION – DO NOT CLICK</a:t>
            </a:r>
            <a:endParaRPr lang="en-US" sz="1100" b="0" i="0" baseline="0" dirty="0" smtClean="0"/>
          </a:p>
          <a:p>
            <a:endParaRPr lang="en-US" sz="11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In addition to portability between your datacenter or your Windows 8 machine, the support for the VHD format in Windows Azure also allows you to run your virtual machines in other hosting providers as well.</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1" baseline="0" dirty="0" smtClean="0"/>
              <a:t>[CLICK – move the VHD from Windows Azure to Hosting provider]</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0" i="0" baseline="0" dirty="0" smtClean="0"/>
              <a:t>You can also then take the VHD files and host them with another Windows hosting provider that supports Hyper-V.</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100" baseline="0" dirty="0" smtClean="0"/>
              <a:t>The end result is that you have a lot of flexibility, a lot of portability, and you can avoid being locked in to one specific model – should your application or business needs change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100" b="0" i="1" baseline="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The second thing that I want to help you understand…</a:t>
            </a:r>
          </a:p>
          <a:p>
            <a:pPr marL="171450" indent="-171450">
              <a:buFont typeface="Arial" pitchFamily="34" charset="0"/>
              <a:buChar char="•"/>
            </a:pPr>
            <a:r>
              <a:rPr lang="en-US" sz="1100" baseline="0" dirty="0" smtClean="0"/>
              <a:t>neat thing that we’re doing with Windows Azure now is making it possible for you to mount durable drives to your virtual machine.  </a:t>
            </a:r>
          </a:p>
          <a:p>
            <a:pPr marL="171450" indent="-171450">
              <a:buFont typeface="Arial" pitchFamily="34" charset="0"/>
              <a:buChar char="•"/>
            </a:pPr>
            <a:r>
              <a:rPr lang="en-US" sz="1100" baseline="0" dirty="0" smtClean="0"/>
              <a:t>We’re trying to do it in way that it is very reliable, consistent, and delivers a high performance.</a:t>
            </a:r>
          </a:p>
          <a:p>
            <a:pPr marL="171450" indent="-171450">
              <a:buFont typeface="Arial" pitchFamily="34" charset="0"/>
              <a:buChar char="•"/>
            </a:pPr>
            <a:r>
              <a:rPr lang="en-US" sz="1100" baseline="0" dirty="0" smtClean="0"/>
              <a:t>One of the things that’s different about how we enabled it is that when you mount a drive either in the portal or in the command line we are backing the disk with the Windows Azure Storage system that we’re running in the cloud today</a:t>
            </a:r>
          </a:p>
          <a:p>
            <a:pPr marL="171450" indent="-171450">
              <a:buFont typeface="Arial" pitchFamily="34" charset="0"/>
              <a:buChar char="•"/>
            </a:pPr>
            <a:r>
              <a:rPr lang="en-US" sz="1100" baseline="0" dirty="0" smtClean="0"/>
              <a:t>There are a couple nice characteristics about the storage system.</a:t>
            </a:r>
          </a:p>
          <a:p>
            <a:pPr marL="171450" lvl="0" indent="-171450">
              <a:buFont typeface="Arial" pitchFamily="34" charset="0"/>
              <a:buChar char="•"/>
            </a:pPr>
            <a:r>
              <a:rPr lang="en-US" sz="1100" b="1" baseline="0" dirty="0" smtClean="0"/>
              <a:t>Replication </a:t>
            </a:r>
          </a:p>
          <a:p>
            <a:pPr marL="384431" lvl="1" indent="-171450">
              <a:buFont typeface="Arial" pitchFamily="34" charset="0"/>
              <a:buChar char="•"/>
            </a:pPr>
            <a:r>
              <a:rPr lang="en-US" sz="1100" baseline="0" dirty="0" smtClean="0"/>
              <a:t>One is that we triple replicate the content within the data center. </a:t>
            </a:r>
          </a:p>
          <a:p>
            <a:pPr marL="384431" lvl="1" indent="-171450">
              <a:buFont typeface="Arial" pitchFamily="34" charset="0"/>
              <a:buChar char="•"/>
            </a:pPr>
            <a:r>
              <a:rPr lang="en-US" sz="1100" baseline="0" dirty="0" smtClean="0"/>
              <a:t>If a disk ever goes bad that you data is on then we have two other copies of the data that we can work with and we do not have any interruption of service</a:t>
            </a:r>
          </a:p>
          <a:p>
            <a:pPr marL="384431" lvl="1" indent="-171450">
              <a:buFont typeface="Arial" pitchFamily="34" charset="0"/>
              <a:buChar char="•"/>
            </a:pPr>
            <a:r>
              <a:rPr lang="en-US" sz="1100" baseline="0" dirty="0" smtClean="0"/>
              <a:t>We can then spin up a new replica once we detect a disk is bad</a:t>
            </a:r>
          </a:p>
          <a:p>
            <a:pPr marL="384431" lvl="1" indent="-171450">
              <a:buFont typeface="Arial" pitchFamily="34" charset="0"/>
              <a:buChar char="•"/>
            </a:pPr>
            <a:r>
              <a:rPr lang="en-US" sz="1100" baseline="0" dirty="0" smtClean="0"/>
              <a:t>From your VMs perspective you never know that an issue actually occurred</a:t>
            </a:r>
          </a:p>
          <a:p>
            <a:pPr marL="384431" lvl="1" indent="-171450">
              <a:buFont typeface="Arial" pitchFamily="34" charset="0"/>
              <a:buChar char="•"/>
            </a:pPr>
            <a:r>
              <a:rPr lang="en-US" b="1" i="1" dirty="0" smtClean="0"/>
              <a:t>[Transit to next slide]</a:t>
            </a:r>
          </a:p>
          <a:p>
            <a:pPr marL="384431" lvl="1" indent="-171450">
              <a:buFont typeface="Arial" pitchFamily="34" charset="0"/>
              <a:buChar char="•"/>
            </a:pPr>
            <a:r>
              <a:rPr lang="en-US" sz="1100" baseline="0" dirty="0" smtClean="0"/>
              <a:t>So you get much more reliability and an always on experience even when hardware fails</a:t>
            </a:r>
          </a:p>
          <a:p>
            <a:endParaRPr lang="en-US" sz="1100" baseline="0" dirty="0" smtClean="0"/>
          </a:p>
          <a:p>
            <a:endParaRPr lang="en-US" sz="1100" baseline="0" dirty="0" smtClean="0"/>
          </a:p>
          <a:p>
            <a:pPr marL="171450" indent="-171450">
              <a:buFont typeface="Arial" pitchFamily="34" charset="0"/>
              <a:buChar char="•"/>
            </a:pPr>
            <a:r>
              <a:rPr lang="en-US" sz="1100" dirty="0" smtClean="0"/>
              <a:t>One of the things that we provide which is a little</a:t>
            </a:r>
            <a:r>
              <a:rPr lang="en-US" sz="1100" baseline="0" dirty="0" smtClean="0"/>
              <a:t> different with Windows Azure is a really powerful storage architecture</a:t>
            </a:r>
          </a:p>
          <a:p>
            <a:pPr marL="171450" indent="-171450">
              <a:buFont typeface="Arial" pitchFamily="34" charset="0"/>
              <a:buChar char="•"/>
            </a:pPr>
            <a:r>
              <a:rPr lang="en-US" sz="1100" baseline="0" dirty="0" smtClean="0"/>
              <a:t>When we booted up our Virtual Machine and you saw all of the disks attached to it, the disks were not actually disks.  They were virtual disks on top of our Windows Azure Storage system.  </a:t>
            </a:r>
          </a:p>
          <a:p>
            <a:pPr marL="171450" indent="-171450">
              <a:buFont typeface="Arial" pitchFamily="34" charset="0"/>
              <a:buChar char="•"/>
            </a:pPr>
            <a:r>
              <a:rPr lang="en-US" sz="1100" baseline="0" dirty="0" smtClean="0"/>
              <a:t>We have redundancy built in for you.  </a:t>
            </a:r>
          </a:p>
          <a:p>
            <a:pPr marL="171450" indent="-171450">
              <a:buFont typeface="Arial" pitchFamily="34" charset="0"/>
              <a:buChar char="•"/>
            </a:pPr>
            <a:r>
              <a:rPr lang="en-US" sz="1100" baseline="0" dirty="0" smtClean="0"/>
              <a:t>We can also load balance our reads and writes to the drives, so we can provide more predictable performance.  </a:t>
            </a:r>
          </a:p>
          <a:p>
            <a:pPr marL="171450" indent="-171450">
              <a:buFont typeface="Arial" pitchFamily="34" charset="0"/>
              <a:buChar char="•"/>
            </a:pPr>
            <a:r>
              <a:rPr lang="en-US" sz="1100" baseline="0" dirty="0" smtClean="0"/>
              <a:t>On top of these physical drives that we use for blob storage we also have a set of SSD cache of drives.  The benefit is that you are reading and writing through an SSD drive and then back to the physical disk.  </a:t>
            </a:r>
          </a:p>
          <a:p>
            <a:pPr marL="0" indent="0">
              <a:buFont typeface="Arial" pitchFamily="34" charset="0"/>
              <a:buNone/>
            </a:pPr>
            <a:endParaRPr lang="en-US" sz="1100" baseline="0" dirty="0" smtClean="0"/>
          </a:p>
          <a:p>
            <a:endParaRPr lang="en-US" sz="11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r>
              <a:rPr lang="en-US" dirty="0" smtClean="0"/>
              <a:t>Possible demos:</a:t>
            </a:r>
            <a:endParaRPr lang="en-US" dirty="0"/>
          </a:p>
          <a:p>
            <a:pPr marL="342900" indent="-342900">
              <a:buAutoNum type="arabicParenR"/>
            </a:pPr>
            <a:r>
              <a:rPr lang="en-US" baseline="0" dirty="0" smtClean="0"/>
              <a:t>Continue with previously built ASP.NET web site and convert it to a Cloud Service.</a:t>
            </a:r>
          </a:p>
          <a:p>
            <a:pPr marL="342900" indent="-342900">
              <a:buAutoNum type="arabicParenR"/>
            </a:pPr>
            <a:r>
              <a:rPr lang="en-US" baseline="0" dirty="0" smtClean="0"/>
              <a:t>Create a new Cloud Service with a Web Role and a Worker Role with Service Bus Queue. Use Server Explorer to generate test messages to be handled by the Worker Role (set break point in Worker Role to observe the message).</a:t>
            </a:r>
          </a:p>
          <a:p>
            <a:pPr marL="0" inden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Transition:</a:t>
            </a:r>
          </a:p>
          <a:p>
            <a:pPr marL="171450" indent="-171450">
              <a:buFont typeface="Arial" pitchFamily="34" charset="0"/>
              <a:buChar char="•"/>
            </a:pPr>
            <a:r>
              <a:rPr lang="en-US" dirty="0" smtClean="0"/>
              <a:t>Let’s spend</a:t>
            </a:r>
            <a:r>
              <a:rPr lang="en-US" baseline="0" dirty="0" smtClean="0"/>
              <a:t> a few minutes talking about what happens when we deploy a cloud service in Windows Azure.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54</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243102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166795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31599891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05720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9" name="Freeform 8"/>
          <p:cNvSpPr>
            <a:spLocks noChangeAspect="1" noEditPoints="1"/>
          </p:cNvSpPr>
          <p:nvPr/>
        </p:nvSpPr>
        <p:spPr bwMode="auto">
          <a:xfrm>
            <a:off x="7317606" y="0"/>
            <a:ext cx="4523846" cy="6858000"/>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 name="Date Placeholder 3"/>
          <p:cNvSpPr>
            <a:spLocks noGrp="1"/>
          </p:cNvSpPr>
          <p:nvPr>
            <p:ph type="dt" sz="half" idx="10"/>
          </p:nvPr>
        </p:nvSpPr>
        <p:spPr>
          <a:xfrm>
            <a:off x="368204" y="6429375"/>
            <a:ext cx="2844059" cy="292100"/>
          </a:xfrm>
          <a:prstGeom prst="rect">
            <a:avLst/>
          </a:prstGeom>
        </p:spPr>
        <p:txBody>
          <a:bodyPr/>
          <a:lstStyle/>
          <a:p>
            <a:fld id="{0607CCB5-481E-4144-AECF-E791F6EA6B3A}" type="datetime1">
              <a:rPr lang="en-US" smtClean="0"/>
              <a:t>7/31/2013</a:t>
            </a:fld>
            <a:endParaRPr lang="en-US"/>
          </a:p>
        </p:txBody>
      </p:sp>
      <p:sp>
        <p:nvSpPr>
          <p:cNvPr id="5" name="Footer Placeholder 4"/>
          <p:cNvSpPr>
            <a:spLocks noGrp="1"/>
          </p:cNvSpPr>
          <p:nvPr>
            <p:ph type="ftr" sz="quarter" idx="11"/>
          </p:nvPr>
        </p:nvSpPr>
        <p:spPr>
          <a:xfrm>
            <a:off x="4989800" y="6429375"/>
            <a:ext cx="5446881" cy="292100"/>
          </a:xfrm>
          <a:prstGeom prst="rect">
            <a:avLst/>
          </a:prstGeom>
        </p:spPr>
        <p:txBody>
          <a:bodyPr/>
          <a:lstStyle/>
          <a:p>
            <a:endParaRPr lang="en-US"/>
          </a:p>
        </p:txBody>
      </p:sp>
      <p:sp>
        <p:nvSpPr>
          <p:cNvPr id="6" name="Slide Number Placeholder 5"/>
          <p:cNvSpPr>
            <a:spLocks noGrp="1"/>
          </p:cNvSpPr>
          <p:nvPr>
            <p:ph type="sldNum" sz="quarter" idx="12"/>
          </p:nvPr>
        </p:nvSpPr>
        <p:spPr>
          <a:xfrm>
            <a:off x="10652525" y="6429375"/>
            <a:ext cx="1168096" cy="292100"/>
          </a:xfrm>
          <a:prstGeom prst="rect">
            <a:avLst/>
          </a:prstGeom>
        </p:spPr>
        <p:txBody>
          <a:bodyPr/>
          <a:lstStyle/>
          <a:p>
            <a:fld id="{B67F2B9A-AEEA-480D-98B7-966EF2571F69}" type="slidenum">
              <a:rPr lang="en-US" smtClean="0"/>
              <a:t>‹#›</a:t>
            </a:fld>
            <a:endParaRPr lang="en-US"/>
          </a:p>
        </p:txBody>
      </p:sp>
      <p:sp>
        <p:nvSpPr>
          <p:cNvPr id="25" name="Title Placeholder 1"/>
          <p:cNvSpPr>
            <a:spLocks noGrp="1"/>
          </p:cNvSpPr>
          <p:nvPr>
            <p:ph type="title"/>
          </p:nvPr>
        </p:nvSpPr>
        <p:spPr>
          <a:xfrm>
            <a:off x="368204" y="228601"/>
            <a:ext cx="11452417" cy="1066801"/>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1" name="Content Placeholder 30"/>
          <p:cNvSpPr>
            <a:spLocks noGrp="1"/>
          </p:cNvSpPr>
          <p:nvPr>
            <p:ph sz="quarter" idx="13"/>
          </p:nvPr>
        </p:nvSpPr>
        <p:spPr>
          <a:xfrm>
            <a:off x="365665" y="1298448"/>
            <a:ext cx="11457496" cy="1988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20980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368204" y="6429375"/>
            <a:ext cx="2844059" cy="292100"/>
          </a:xfrm>
          <a:prstGeom prst="rect">
            <a:avLst/>
          </a:prstGeom>
        </p:spPr>
        <p:txBody>
          <a:bodyPr/>
          <a:lstStyle/>
          <a:p>
            <a:fld id="{1505478A-D605-4374-989D-4E61C0332E42}" type="datetime1">
              <a:rPr lang="en-US" smtClean="0"/>
              <a:t>7/31/2013</a:t>
            </a:fld>
            <a:endParaRPr lang="en-US"/>
          </a:p>
        </p:txBody>
      </p:sp>
      <p:sp>
        <p:nvSpPr>
          <p:cNvPr id="6" name="Footer Placeholder 5"/>
          <p:cNvSpPr>
            <a:spLocks noGrp="1"/>
          </p:cNvSpPr>
          <p:nvPr>
            <p:ph type="ftr" sz="quarter" idx="11"/>
          </p:nvPr>
        </p:nvSpPr>
        <p:spPr>
          <a:xfrm>
            <a:off x="4989800" y="6429375"/>
            <a:ext cx="5446881" cy="292100"/>
          </a:xfrm>
          <a:prstGeom prst="rect">
            <a:avLst/>
          </a:prstGeom>
        </p:spPr>
        <p:txBody>
          <a:bodyPr/>
          <a:lstStyle/>
          <a:p>
            <a:endParaRPr lang="en-US"/>
          </a:p>
        </p:txBody>
      </p:sp>
      <p:sp>
        <p:nvSpPr>
          <p:cNvPr id="7" name="Slide Number Placeholder 6"/>
          <p:cNvSpPr>
            <a:spLocks noGrp="1"/>
          </p:cNvSpPr>
          <p:nvPr>
            <p:ph type="sldNum" sz="quarter" idx="12"/>
          </p:nvPr>
        </p:nvSpPr>
        <p:spPr>
          <a:xfrm>
            <a:off x="10652525" y="6429375"/>
            <a:ext cx="1168096" cy="292100"/>
          </a:xfrm>
          <a:prstGeom prst="rect">
            <a:avLst/>
          </a:prstGeom>
        </p:spPr>
        <p:txBody>
          <a:bodyPr/>
          <a:lstStyle/>
          <a:p>
            <a:fld id="{B67F2B9A-AEEA-480D-98B7-966EF2571F69}" type="slidenum">
              <a:rPr lang="en-US" smtClean="0"/>
              <a:t>‹#›</a:t>
            </a:fld>
            <a:endParaRPr lang="en-US"/>
          </a:p>
        </p:txBody>
      </p:sp>
      <p:sp>
        <p:nvSpPr>
          <p:cNvPr id="9" name="Title Placeholder 1"/>
          <p:cNvSpPr>
            <a:spLocks noGrp="1"/>
          </p:cNvSpPr>
          <p:nvPr>
            <p:ph type="title"/>
          </p:nvPr>
        </p:nvSpPr>
        <p:spPr>
          <a:xfrm>
            <a:off x="368204" y="228601"/>
            <a:ext cx="11452417"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2" name="Content Placeholder 11"/>
          <p:cNvSpPr>
            <a:spLocks noGrp="1"/>
          </p:cNvSpPr>
          <p:nvPr>
            <p:ph sz="quarter" idx="13"/>
          </p:nvPr>
        </p:nvSpPr>
        <p:spPr>
          <a:xfrm>
            <a:off x="368204" y="1298448"/>
            <a:ext cx="5667804"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1"/>
          <p:cNvSpPr>
            <a:spLocks noGrp="1"/>
          </p:cNvSpPr>
          <p:nvPr>
            <p:ph sz="quarter" idx="14"/>
          </p:nvPr>
        </p:nvSpPr>
        <p:spPr>
          <a:xfrm>
            <a:off x="6152817" y="1298448"/>
            <a:ext cx="5667804"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7789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4.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01"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83"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8" r:id="rId13"/>
    <p:sldLayoutId id="2147483800" r:id="rId14"/>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37.png"/><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2.wdp"/></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4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44.xml"/><Relationship Id="rId6" Type="http://schemas.openxmlformats.org/officeDocument/2006/relationships/image" Target="../media/image84.png"/><Relationship Id="rId5" Type="http://schemas.openxmlformats.org/officeDocument/2006/relationships/image" Target="../media/image83.png"/><Relationship Id="rId10" Type="http://schemas.microsoft.com/office/2007/relationships/hdphoto" Target="../media/hdphoto13.wdp"/><Relationship Id="rId4" Type="http://schemas.openxmlformats.org/officeDocument/2006/relationships/image" Target="../media/image87.png"/><Relationship Id="rId9"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9.wdp"/></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microsoft.com/office/2007/relationships/hdphoto" Target="../media/hdphoto15.wdp"/><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4.png"/><Relationship Id="rId11" Type="http://schemas.microsoft.com/office/2007/relationships/hdphoto" Target="../media/hdphoto17.wdp"/><Relationship Id="rId5" Type="http://schemas.openxmlformats.org/officeDocument/2006/relationships/image" Target="../media/image93.png"/><Relationship Id="rId10" Type="http://schemas.openxmlformats.org/officeDocument/2006/relationships/image" Target="../media/image96.png"/><Relationship Id="rId4" Type="http://schemas.microsoft.com/office/2007/relationships/hdphoto" Target="../media/hdphoto14.wdp"/><Relationship Id="rId9" Type="http://schemas.microsoft.com/office/2007/relationships/hdphoto" Target="../media/hdphoto16.wdp"/></Relationships>
</file>

<file path=ppt/slides/_rels/slide43.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0.png"/><Relationship Id="rId5" Type="http://schemas.openxmlformats.org/officeDocument/2006/relationships/image" Target="../media/image93.png"/><Relationship Id="rId10" Type="http://schemas.openxmlformats.org/officeDocument/2006/relationships/image" Target="../media/image99.png"/><Relationship Id="rId4" Type="http://schemas.microsoft.com/office/2007/relationships/hdphoto" Target="../media/hdphoto14.wdp"/><Relationship Id="rId9"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95.pn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95.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6.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5.xml"/><Relationship Id="rId1" Type="http://schemas.openxmlformats.org/officeDocument/2006/relationships/themeOverride" Target="../theme/themeOverride1.xml"/><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4.png"/><Relationship Id="rId4" Type="http://schemas.microsoft.com/office/2007/relationships/hdphoto" Target="../media/hdphoto10.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4.xml"/><Relationship Id="rId5" Type="http://schemas.openxmlformats.org/officeDocument/2006/relationships/image" Target="../media/image41.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WindowsAzure/azure-sdk-for-python" TargetMode="External"/><Relationship Id="rId7" Type="http://schemas.openxmlformats.org/officeDocument/2006/relationships/hyperlink" Target="http://research.microsoft.com/en-us/projects/azure/" TargetMode="External"/><Relationship Id="rId2" Type="http://schemas.openxmlformats.org/officeDocument/2006/relationships/hyperlink" Target="http://pytools.codeplex.com/" TargetMode="External"/><Relationship Id="rId1" Type="http://schemas.openxmlformats.org/officeDocument/2006/relationships/slideLayout" Target="../slideLayouts/slideLayout2.xml"/><Relationship Id="rId6" Type="http://schemas.openxmlformats.org/officeDocument/2006/relationships/hyperlink" Target="http://www.windowsazure.com/en-us/manage/linux/other-resources/command-line-tools/" TargetMode="External"/><Relationship Id="rId5" Type="http://schemas.openxmlformats.org/officeDocument/2006/relationships/hyperlink" Target="http://www.windowsazure.com/en-us/develop/python/how-to-guides/service-management/" TargetMode="External"/><Relationship Id="rId4" Type="http://schemas.openxmlformats.org/officeDocument/2006/relationships/hyperlink" Target="http://www.windowsazure.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Python and Windows Azure</a:t>
            </a:r>
            <a:br>
              <a:rPr lang="en-US" dirty="0" smtClean="0"/>
            </a:br>
            <a:endParaRPr lang="en-US" dirty="0"/>
          </a:p>
        </p:txBody>
      </p:sp>
      <p:sp>
        <p:nvSpPr>
          <p:cNvPr id="2" name="Text Placeholder 1"/>
          <p:cNvSpPr>
            <a:spLocks noGrp="1"/>
          </p:cNvSpPr>
          <p:nvPr>
            <p:ph type="body" sz="quarter" idx="11"/>
          </p:nvPr>
        </p:nvSpPr>
        <p:spPr>
          <a:xfrm>
            <a:off x="519113" y="4320511"/>
            <a:ext cx="7049006" cy="2289858"/>
          </a:xfrm>
        </p:spPr>
        <p:txBody>
          <a:bodyPr/>
          <a:lstStyle/>
          <a:p>
            <a:r>
              <a:rPr lang="en-US" dirty="0" smtClean="0"/>
              <a:t>Wenming Ye</a:t>
            </a:r>
          </a:p>
          <a:p>
            <a:r>
              <a:rPr lang="en-US" dirty="0" smtClean="0"/>
              <a:t>Sr. Program Manager</a:t>
            </a:r>
          </a:p>
          <a:p>
            <a:r>
              <a:rPr lang="en-US" dirty="0" smtClean="0"/>
              <a:t>Microsoft Research</a:t>
            </a:r>
          </a:p>
          <a:p>
            <a:r>
              <a:rPr lang="en-US" b="1" dirty="0" smtClean="0"/>
              <a:t>Presentation and tutorial content: https</a:t>
            </a:r>
            <a:r>
              <a:rPr lang="en-US" b="1" dirty="0"/>
              <a:t>://</a:t>
            </a:r>
            <a:r>
              <a:rPr lang="en-US" b="1" dirty="0" smtClean="0"/>
              <a:t>github.com/wenming/pydataboston</a:t>
            </a:r>
            <a:endParaRPr lang="en-US" dirty="0"/>
          </a:p>
          <a:p>
            <a:r>
              <a:rPr lang="en-US" dirty="0" smtClean="0"/>
              <a:t>Twitter: @</a:t>
            </a:r>
            <a:r>
              <a:rPr lang="en-US" dirty="0" err="1" smtClean="0"/>
              <a:t>wenmingye</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intel.per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1" y="1302578"/>
            <a:ext cx="4555082" cy="1946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debug.programp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2041" y="228600"/>
            <a:ext cx="2667000" cy="3048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repl.userdic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460" y="228600"/>
            <a:ext cx="4028251" cy="3033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profile.resul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60" y="3676250"/>
            <a:ext cx="4028251" cy="2523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37040" y="3276600"/>
            <a:ext cx="1181734" cy="338554"/>
          </a:xfrm>
          <a:prstGeom prst="rect">
            <a:avLst/>
          </a:prstGeom>
          <a:noFill/>
        </p:spPr>
        <p:txBody>
          <a:bodyPr wrap="none" rtlCol="0">
            <a:spAutoFit/>
          </a:bodyPr>
          <a:lstStyle/>
          <a:p>
            <a:r>
              <a:rPr lang="en-US" sz="1600" dirty="0" err="1"/>
              <a:t>Intellisense</a:t>
            </a:r>
            <a:endParaRPr lang="en-US" sz="1600" dirty="0"/>
          </a:p>
        </p:txBody>
      </p:sp>
      <p:sp>
        <p:nvSpPr>
          <p:cNvPr id="10" name="TextBox 9"/>
          <p:cNvSpPr txBox="1"/>
          <p:nvPr/>
        </p:nvSpPr>
        <p:spPr>
          <a:xfrm>
            <a:off x="5637212" y="3276600"/>
            <a:ext cx="1197764" cy="338554"/>
          </a:xfrm>
          <a:prstGeom prst="rect">
            <a:avLst/>
          </a:prstGeom>
          <a:noFill/>
        </p:spPr>
        <p:txBody>
          <a:bodyPr wrap="none" rtlCol="0">
            <a:spAutoFit/>
          </a:bodyPr>
          <a:lstStyle/>
          <a:p>
            <a:r>
              <a:rPr lang="en-US" sz="1600" dirty="0"/>
              <a:t>Debugging</a:t>
            </a:r>
          </a:p>
        </p:txBody>
      </p:sp>
      <p:sp>
        <p:nvSpPr>
          <p:cNvPr id="11" name="TextBox 10"/>
          <p:cNvSpPr txBox="1"/>
          <p:nvPr/>
        </p:nvSpPr>
        <p:spPr>
          <a:xfrm>
            <a:off x="8176260" y="3287090"/>
            <a:ext cx="1892441" cy="338554"/>
          </a:xfrm>
          <a:prstGeom prst="rect">
            <a:avLst/>
          </a:prstGeom>
          <a:noFill/>
        </p:spPr>
        <p:txBody>
          <a:bodyPr wrap="none" rtlCol="0">
            <a:spAutoFit/>
          </a:bodyPr>
          <a:lstStyle/>
          <a:p>
            <a:r>
              <a:rPr lang="en-US" sz="1600" dirty="0"/>
              <a:t>REPL – IPython too</a:t>
            </a:r>
          </a:p>
        </p:txBody>
      </p:sp>
      <p:sp>
        <p:nvSpPr>
          <p:cNvPr id="12" name="TextBox 11"/>
          <p:cNvSpPr txBox="1"/>
          <p:nvPr/>
        </p:nvSpPr>
        <p:spPr>
          <a:xfrm>
            <a:off x="8419497" y="6256988"/>
            <a:ext cx="934871" cy="338554"/>
          </a:xfrm>
          <a:prstGeom prst="rect">
            <a:avLst/>
          </a:prstGeom>
          <a:noFill/>
        </p:spPr>
        <p:txBody>
          <a:bodyPr wrap="none" rtlCol="0">
            <a:spAutoFit/>
          </a:bodyPr>
          <a:lstStyle/>
          <a:p>
            <a:r>
              <a:rPr lang="en-US" sz="1600" dirty="0"/>
              <a:t>Profiling</a:t>
            </a:r>
          </a:p>
        </p:txBody>
      </p:sp>
      <p:sp>
        <p:nvSpPr>
          <p:cNvPr id="13" name="TextBox 12"/>
          <p:cNvSpPr txBox="1"/>
          <p:nvPr/>
        </p:nvSpPr>
        <p:spPr>
          <a:xfrm>
            <a:off x="2423960" y="6300137"/>
            <a:ext cx="1291444" cy="338554"/>
          </a:xfrm>
          <a:prstGeom prst="rect">
            <a:avLst/>
          </a:prstGeom>
          <a:noFill/>
        </p:spPr>
        <p:txBody>
          <a:bodyPr wrap="none" rtlCol="0">
            <a:spAutoFit/>
          </a:bodyPr>
          <a:lstStyle/>
          <a:p>
            <a:r>
              <a:rPr lang="en-US" sz="1600" dirty="0"/>
              <a:t>Find All Refs</a:t>
            </a:r>
          </a:p>
        </p:txBody>
      </p:sp>
      <p:sp>
        <p:nvSpPr>
          <p:cNvPr id="14" name="TextBox 13"/>
          <p:cNvSpPr txBox="1"/>
          <p:nvPr/>
        </p:nvSpPr>
        <p:spPr>
          <a:xfrm>
            <a:off x="5234506" y="6308725"/>
            <a:ext cx="1740989" cy="338554"/>
          </a:xfrm>
          <a:prstGeom prst="rect">
            <a:avLst/>
          </a:prstGeom>
          <a:noFill/>
        </p:spPr>
        <p:txBody>
          <a:bodyPr wrap="none" rtlCol="0">
            <a:spAutoFit/>
          </a:bodyPr>
          <a:lstStyle/>
          <a:p>
            <a:r>
              <a:rPr lang="en-US" sz="1600" dirty="0"/>
              <a:t>Refactor/Rename</a:t>
            </a:r>
          </a:p>
        </p:txBody>
      </p:sp>
      <p:pic>
        <p:nvPicPr>
          <p:cNvPr id="1026" name="Picture 2" descr="re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2041" y="3680381"/>
            <a:ext cx="2667000" cy="2519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findal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071" y="3602681"/>
            <a:ext cx="4555082" cy="264571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p:cNvSpPr>
            <a:spLocks noGrp="1"/>
          </p:cNvSpPr>
          <p:nvPr>
            <p:ph type="title"/>
          </p:nvPr>
        </p:nvSpPr>
        <p:spPr/>
        <p:txBody>
          <a:bodyPr/>
          <a:lstStyle/>
          <a:p>
            <a:r>
              <a:rPr lang="en-US" dirty="0" smtClean="0"/>
              <a:t>PTVS Features</a:t>
            </a:r>
            <a:endParaRPr lang="en-US" dirty="0"/>
          </a:p>
        </p:txBody>
      </p:sp>
    </p:spTree>
    <p:extLst>
      <p:ext uri="{BB962C8B-B14F-4D97-AF65-F5344CB8AC3E}">
        <p14:creationId xmlns:p14="http://schemas.microsoft.com/office/powerpoint/2010/main" val="211193598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Cloud / Web</a:t>
            </a:r>
            <a:endParaRPr lang="en-US" dirty="0"/>
          </a:p>
        </p:txBody>
      </p:sp>
      <p:sp>
        <p:nvSpPr>
          <p:cNvPr id="2" name="Slide Number Placeholder 1"/>
          <p:cNvSpPr>
            <a:spLocks noGrp="1"/>
          </p:cNvSpPr>
          <p:nvPr>
            <p:ph type="sldNum" sz="quarter" idx="4294967295"/>
          </p:nvPr>
        </p:nvSpPr>
        <p:spPr>
          <a:xfrm>
            <a:off x="11020425" y="6429375"/>
            <a:ext cx="1168400" cy="292100"/>
          </a:xfrm>
          <a:prstGeom prst="rect">
            <a:avLst/>
          </a:prstGeom>
        </p:spPr>
        <p:txBody>
          <a:bodyPr>
            <a:normAutofit fontScale="62500" lnSpcReduction="20000"/>
          </a:bodyPr>
          <a:lstStyle/>
          <a:p>
            <a:fld id="{B67F2B9A-AEEA-480D-98B7-966EF2571F69}" type="slidenum">
              <a:rPr lang="en-US" smtClean="0"/>
              <a:t>11</a:t>
            </a:fld>
            <a:endParaRPr lang="en-US"/>
          </a:p>
        </p:txBody>
      </p:sp>
      <p:sp>
        <p:nvSpPr>
          <p:cNvPr id="6" name="TextBox 5"/>
          <p:cNvSpPr txBox="1"/>
          <p:nvPr/>
        </p:nvSpPr>
        <p:spPr>
          <a:xfrm>
            <a:off x="1827212" y="2750128"/>
            <a:ext cx="2229072" cy="584775"/>
          </a:xfrm>
          <a:prstGeom prst="rect">
            <a:avLst/>
          </a:prstGeom>
          <a:noFill/>
        </p:spPr>
        <p:txBody>
          <a:bodyPr wrap="none" rtlCol="0">
            <a:spAutoFit/>
          </a:bodyPr>
          <a:lstStyle/>
          <a:p>
            <a:r>
              <a:rPr lang="en-US" sz="1600" dirty="0"/>
              <a:t>Python is now a Tier 1 </a:t>
            </a:r>
            <a:br>
              <a:rPr lang="en-US" sz="1600" dirty="0"/>
            </a:br>
            <a:r>
              <a:rPr lang="en-US" sz="1600" dirty="0"/>
              <a:t>language on Azure</a:t>
            </a:r>
          </a:p>
        </p:txBody>
      </p:sp>
      <p:sp>
        <p:nvSpPr>
          <p:cNvPr id="8" name="TextBox 7"/>
          <p:cNvSpPr txBox="1"/>
          <p:nvPr/>
        </p:nvSpPr>
        <p:spPr>
          <a:xfrm>
            <a:off x="5500053" y="2862784"/>
            <a:ext cx="2334293" cy="338554"/>
          </a:xfrm>
          <a:prstGeom prst="rect">
            <a:avLst/>
          </a:prstGeom>
          <a:noFill/>
        </p:spPr>
        <p:txBody>
          <a:bodyPr wrap="none" rtlCol="0">
            <a:spAutoFit/>
          </a:bodyPr>
          <a:lstStyle/>
          <a:p>
            <a:r>
              <a:rPr lang="en-US" sz="1600" dirty="0" err="1"/>
              <a:t>Django</a:t>
            </a:r>
            <a:r>
              <a:rPr lang="en-US" sz="1600" dirty="0"/>
              <a:t> template debug</a:t>
            </a:r>
          </a:p>
        </p:txBody>
      </p:sp>
      <p:sp>
        <p:nvSpPr>
          <p:cNvPr id="10" name="TextBox 9"/>
          <p:cNvSpPr txBox="1"/>
          <p:nvPr/>
        </p:nvSpPr>
        <p:spPr>
          <a:xfrm>
            <a:off x="9484427" y="2862898"/>
            <a:ext cx="1535998" cy="338554"/>
          </a:xfrm>
          <a:prstGeom prst="rect">
            <a:avLst/>
          </a:prstGeom>
          <a:noFill/>
        </p:spPr>
        <p:txBody>
          <a:bodyPr wrap="none" rtlCol="0">
            <a:spAutoFit/>
          </a:bodyPr>
          <a:lstStyle/>
          <a:p>
            <a:r>
              <a:rPr lang="en-US" sz="1600" dirty="0" err="1"/>
              <a:t>Django</a:t>
            </a:r>
            <a:r>
              <a:rPr lang="en-US" sz="1600" dirty="0"/>
              <a:t> Deploy</a:t>
            </a:r>
          </a:p>
        </p:txBody>
      </p:sp>
      <p:sp>
        <p:nvSpPr>
          <p:cNvPr id="12" name="TextBox 11"/>
          <p:cNvSpPr txBox="1"/>
          <p:nvPr/>
        </p:nvSpPr>
        <p:spPr>
          <a:xfrm>
            <a:off x="1047538" y="5796808"/>
            <a:ext cx="2689647" cy="584775"/>
          </a:xfrm>
          <a:prstGeom prst="rect">
            <a:avLst/>
          </a:prstGeom>
          <a:noFill/>
        </p:spPr>
        <p:txBody>
          <a:bodyPr wrap="none" rtlCol="0">
            <a:spAutoFit/>
          </a:bodyPr>
          <a:lstStyle/>
          <a:p>
            <a:r>
              <a:rPr lang="en-US" sz="1600" dirty="0"/>
              <a:t>Azure Python Client Libs for</a:t>
            </a:r>
          </a:p>
          <a:p>
            <a:r>
              <a:rPr lang="en-US" sz="1600" dirty="0"/>
              <a:t>Windows, </a:t>
            </a:r>
            <a:r>
              <a:rPr lang="en-US" sz="1600" dirty="0" err="1"/>
              <a:t>MacOS</a:t>
            </a:r>
            <a:r>
              <a:rPr lang="en-US" sz="1600" dirty="0"/>
              <a:t>, Linux</a:t>
            </a:r>
          </a:p>
        </p:txBody>
      </p:sp>
      <p:sp>
        <p:nvSpPr>
          <p:cNvPr id="14" name="TextBox 13"/>
          <p:cNvSpPr txBox="1"/>
          <p:nvPr/>
        </p:nvSpPr>
        <p:spPr>
          <a:xfrm>
            <a:off x="4646613" y="5867401"/>
            <a:ext cx="2919069" cy="584775"/>
          </a:xfrm>
          <a:prstGeom prst="rect">
            <a:avLst/>
          </a:prstGeom>
          <a:noFill/>
        </p:spPr>
        <p:txBody>
          <a:bodyPr wrap="none" rtlCol="0">
            <a:spAutoFit/>
          </a:bodyPr>
          <a:lstStyle/>
          <a:p>
            <a:r>
              <a:rPr lang="en-US" sz="1600" dirty="0" err="1"/>
              <a:t>WFastCGI</a:t>
            </a:r>
            <a:r>
              <a:rPr lang="en-US" sz="1600" dirty="0"/>
              <a:t> for use with </a:t>
            </a:r>
            <a:r>
              <a:rPr lang="en-US" sz="1600" dirty="0" err="1"/>
              <a:t>Django</a:t>
            </a:r>
            <a:r>
              <a:rPr lang="en-US" sz="1600" dirty="0"/>
              <a:t>,</a:t>
            </a:r>
          </a:p>
          <a:p>
            <a:r>
              <a:rPr lang="en-US" sz="1600" dirty="0"/>
              <a:t>Flask, Bottle, Web2Py, …</a:t>
            </a:r>
          </a:p>
        </p:txBody>
      </p:sp>
      <p:sp>
        <p:nvSpPr>
          <p:cNvPr id="16" name="TextBox 15"/>
          <p:cNvSpPr txBox="1"/>
          <p:nvPr/>
        </p:nvSpPr>
        <p:spPr>
          <a:xfrm>
            <a:off x="9485414" y="5707353"/>
            <a:ext cx="2643416" cy="584775"/>
          </a:xfrm>
          <a:prstGeom prst="rect">
            <a:avLst/>
          </a:prstGeom>
          <a:noFill/>
        </p:spPr>
        <p:txBody>
          <a:bodyPr wrap="none" rtlCol="0">
            <a:spAutoFit/>
          </a:bodyPr>
          <a:lstStyle/>
          <a:p>
            <a:r>
              <a:rPr lang="en-US" sz="1600" dirty="0"/>
              <a:t>IPython Notebook: Python </a:t>
            </a:r>
            <a:br>
              <a:rPr lang="en-US" sz="1600" dirty="0"/>
            </a:br>
            <a:r>
              <a:rPr lang="en-US" sz="1600" dirty="0"/>
              <a:t>in the browser </a:t>
            </a:r>
          </a:p>
        </p:txBody>
      </p:sp>
      <p:pic>
        <p:nvPicPr>
          <p:cNvPr id="1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813" t="33492" r="4409" b="25959"/>
          <a:stretch/>
        </p:blipFill>
        <p:spPr bwMode="auto">
          <a:xfrm>
            <a:off x="519112" y="1056906"/>
            <a:ext cx="3820928" cy="252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Debugger stopped at a template breakpoint"/>
          <p:cNvPicPr>
            <a:picLocks noChangeAspect="1" noChangeArrowheads="1"/>
          </p:cNvPicPr>
          <p:nvPr/>
        </p:nvPicPr>
        <p:blipFill rotWithShape="1">
          <a:blip r:embed="rId3">
            <a:extLst>
              <a:ext uri="{28A0092B-C50C-407E-A947-70E740481C1C}">
                <a14:useLocalDpi xmlns:a14="http://schemas.microsoft.com/office/drawing/2010/main" val="0"/>
              </a:ext>
            </a:extLst>
          </a:blip>
          <a:srcRect l="1" t="15431" r="52324" b="50709"/>
          <a:stretch/>
        </p:blipFill>
        <p:spPr bwMode="auto">
          <a:xfrm>
            <a:off x="4570413" y="674004"/>
            <a:ext cx="3545740" cy="20691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dd Deployment Project"/>
          <p:cNvPicPr>
            <a:picLocks noChangeAspect="1" noChangeArrowheads="1"/>
          </p:cNvPicPr>
          <p:nvPr/>
        </p:nvPicPr>
        <p:blipFill rotWithShape="1">
          <a:blip r:embed="rId4">
            <a:extLst>
              <a:ext uri="{28A0092B-C50C-407E-A947-70E740481C1C}">
                <a14:useLocalDpi xmlns:a14="http://schemas.microsoft.com/office/drawing/2010/main" val="0"/>
              </a:ext>
            </a:extLst>
          </a:blip>
          <a:srcRect t="15015" r="26046" b="34155"/>
          <a:stretch/>
        </p:blipFill>
        <p:spPr bwMode="auto">
          <a:xfrm>
            <a:off x="8518590" y="674004"/>
            <a:ext cx="3620688" cy="217354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9112" y="3334903"/>
            <a:ext cx="3746501" cy="2461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r="23938"/>
          <a:stretch/>
        </p:blipFill>
        <p:spPr bwMode="auto">
          <a:xfrm>
            <a:off x="4570412" y="3584920"/>
            <a:ext cx="3723631" cy="215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descr="Screenshot"/>
          <p:cNvPicPr>
            <a:picLocks noChangeAspect="1" noChangeArrowheads="1"/>
          </p:cNvPicPr>
          <p:nvPr/>
        </p:nvPicPr>
        <p:blipFill rotWithShape="1">
          <a:blip r:embed="rId7">
            <a:extLst>
              <a:ext uri="{28A0092B-C50C-407E-A947-70E740481C1C}">
                <a14:useLocalDpi xmlns:a14="http://schemas.microsoft.com/office/drawing/2010/main" val="0"/>
              </a:ext>
            </a:extLst>
          </a:blip>
          <a:srcRect t="59269" r="40586"/>
          <a:stretch/>
        </p:blipFill>
        <p:spPr bwMode="auto">
          <a:xfrm>
            <a:off x="8609992" y="3584920"/>
            <a:ext cx="3518838" cy="210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84676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Technical / Scientific Computing</a:t>
            </a:r>
          </a:p>
        </p:txBody>
      </p:sp>
      <p:sp>
        <p:nvSpPr>
          <p:cNvPr id="2" name="Slide Number Placeholder 1"/>
          <p:cNvSpPr>
            <a:spLocks noGrp="1"/>
          </p:cNvSpPr>
          <p:nvPr>
            <p:ph type="sldNum" sz="quarter" idx="4294967295"/>
          </p:nvPr>
        </p:nvSpPr>
        <p:spPr>
          <a:xfrm>
            <a:off x="11312525" y="6565900"/>
            <a:ext cx="876300" cy="292100"/>
          </a:xfrm>
          <a:prstGeom prst="rect">
            <a:avLst/>
          </a:prstGeom>
        </p:spPr>
        <p:txBody>
          <a:bodyPr>
            <a:normAutofit fontScale="62500" lnSpcReduction="20000"/>
          </a:bodyPr>
          <a:lstStyle/>
          <a:p>
            <a:fld id="{B67F2B9A-AEEA-480D-98B7-966EF2571F69}" type="slidenum">
              <a:rPr lang="en-US" smtClean="0"/>
              <a:t>12</a:t>
            </a:fld>
            <a:endParaRPr lang="en-US"/>
          </a:p>
        </p:txBody>
      </p:sp>
      <p:sp>
        <p:nvSpPr>
          <p:cNvPr id="6" name="TextBox 5"/>
          <p:cNvSpPr txBox="1"/>
          <p:nvPr/>
        </p:nvSpPr>
        <p:spPr>
          <a:xfrm>
            <a:off x="507780" y="3260948"/>
            <a:ext cx="2638864" cy="584775"/>
          </a:xfrm>
          <a:prstGeom prst="rect">
            <a:avLst/>
          </a:prstGeom>
          <a:noFill/>
        </p:spPr>
        <p:txBody>
          <a:bodyPr wrap="none" rtlCol="0">
            <a:spAutoFit/>
          </a:bodyPr>
          <a:lstStyle/>
          <a:p>
            <a:r>
              <a:rPr lang="en-US" sz="1600" dirty="0"/>
              <a:t>PTVS + </a:t>
            </a:r>
            <a:r>
              <a:rPr lang="en-US" sz="1600" dirty="0" err="1"/>
              <a:t>Numpy</a:t>
            </a:r>
            <a:r>
              <a:rPr lang="en-US" sz="1600" dirty="0"/>
              <a:t> + </a:t>
            </a:r>
            <a:r>
              <a:rPr lang="en-US" sz="1600" dirty="0" err="1"/>
              <a:t>SciPy</a:t>
            </a:r>
            <a:r>
              <a:rPr lang="en-US" sz="1600" dirty="0"/>
              <a:t> is a</a:t>
            </a:r>
            <a:br>
              <a:rPr lang="en-US" sz="1600" dirty="0"/>
            </a:br>
            <a:r>
              <a:rPr lang="en-US" sz="1600" dirty="0"/>
              <a:t>productive T.C. Workbench</a:t>
            </a:r>
          </a:p>
        </p:txBody>
      </p:sp>
      <p:sp>
        <p:nvSpPr>
          <p:cNvPr id="8" name="TextBox 7"/>
          <p:cNvSpPr txBox="1"/>
          <p:nvPr/>
        </p:nvSpPr>
        <p:spPr>
          <a:xfrm>
            <a:off x="4602922" y="3192970"/>
            <a:ext cx="2458815" cy="584775"/>
          </a:xfrm>
          <a:prstGeom prst="rect">
            <a:avLst/>
          </a:prstGeom>
          <a:noFill/>
        </p:spPr>
        <p:txBody>
          <a:bodyPr wrap="none" rtlCol="0">
            <a:spAutoFit/>
          </a:bodyPr>
          <a:lstStyle/>
          <a:p>
            <a:r>
              <a:rPr lang="en-US" sz="1600" dirty="0"/>
              <a:t>HPC / MPI  w support for</a:t>
            </a:r>
            <a:br>
              <a:rPr lang="en-US" sz="1600" dirty="0"/>
            </a:br>
            <a:r>
              <a:rPr lang="en-US" sz="1600" dirty="0"/>
              <a:t>cluster debugging</a:t>
            </a:r>
          </a:p>
        </p:txBody>
      </p:sp>
      <p:sp>
        <p:nvSpPr>
          <p:cNvPr id="10" name="TextBox 9"/>
          <p:cNvSpPr txBox="1"/>
          <p:nvPr/>
        </p:nvSpPr>
        <p:spPr>
          <a:xfrm>
            <a:off x="8996248" y="3214781"/>
            <a:ext cx="2233304" cy="338554"/>
          </a:xfrm>
          <a:prstGeom prst="rect">
            <a:avLst/>
          </a:prstGeom>
          <a:noFill/>
        </p:spPr>
        <p:txBody>
          <a:bodyPr wrap="none" rtlCol="0">
            <a:spAutoFit/>
          </a:bodyPr>
          <a:lstStyle/>
          <a:p>
            <a:r>
              <a:rPr lang="en-US" sz="1600" dirty="0"/>
              <a:t>Inline Graphics in </a:t>
            </a:r>
            <a:r>
              <a:rPr lang="en-US" sz="1600" dirty="0" smtClean="0"/>
              <a:t>REPL</a:t>
            </a:r>
          </a:p>
        </p:txBody>
      </p:sp>
      <p:sp>
        <p:nvSpPr>
          <p:cNvPr id="12" name="TextBox 11"/>
          <p:cNvSpPr txBox="1"/>
          <p:nvPr/>
        </p:nvSpPr>
        <p:spPr>
          <a:xfrm>
            <a:off x="654020" y="5981066"/>
            <a:ext cx="2894960" cy="584775"/>
          </a:xfrm>
          <a:prstGeom prst="rect">
            <a:avLst/>
          </a:prstGeom>
          <a:noFill/>
        </p:spPr>
        <p:txBody>
          <a:bodyPr wrap="none" rtlCol="0">
            <a:spAutoFit/>
          </a:bodyPr>
          <a:lstStyle/>
          <a:p>
            <a:r>
              <a:rPr lang="en-US" sz="1600" dirty="0"/>
              <a:t>IPython notebook: Python in </a:t>
            </a:r>
            <a:br>
              <a:rPr lang="en-US" sz="1600" dirty="0"/>
            </a:br>
            <a:r>
              <a:rPr lang="en-US" sz="1600" dirty="0"/>
              <a:t>browser: any OS/ any browser</a:t>
            </a:r>
          </a:p>
        </p:txBody>
      </p:sp>
      <p:sp>
        <p:nvSpPr>
          <p:cNvPr id="14" name="TextBox 13"/>
          <p:cNvSpPr txBox="1"/>
          <p:nvPr/>
        </p:nvSpPr>
        <p:spPr>
          <a:xfrm>
            <a:off x="4663739" y="6169919"/>
            <a:ext cx="2859757" cy="584775"/>
          </a:xfrm>
          <a:prstGeom prst="rect">
            <a:avLst/>
          </a:prstGeom>
          <a:noFill/>
        </p:spPr>
        <p:txBody>
          <a:bodyPr wrap="none" rtlCol="0">
            <a:spAutoFit/>
          </a:bodyPr>
          <a:lstStyle/>
          <a:p>
            <a:r>
              <a:rPr lang="en-US" sz="1600" dirty="0"/>
              <a:t>Experimental: </a:t>
            </a:r>
            <a:r>
              <a:rPr lang="en-US" sz="1600" dirty="0" err="1"/>
              <a:t>.Net</a:t>
            </a:r>
            <a:r>
              <a:rPr lang="en-US" sz="1600" dirty="0"/>
              <a:t> versions of</a:t>
            </a:r>
            <a:br>
              <a:rPr lang="en-US" sz="1600" dirty="0"/>
            </a:br>
            <a:r>
              <a:rPr lang="en-US" sz="1600" dirty="0" err="1"/>
              <a:t>Numpy</a:t>
            </a:r>
            <a:r>
              <a:rPr lang="en-US" sz="1600" dirty="0"/>
              <a:t> + </a:t>
            </a:r>
            <a:r>
              <a:rPr lang="en-US" sz="1600" dirty="0" err="1"/>
              <a:t>SciPy</a:t>
            </a:r>
            <a:endParaRPr lang="en-US" sz="1600" dirty="0"/>
          </a:p>
        </p:txBody>
      </p:sp>
      <p:sp>
        <p:nvSpPr>
          <p:cNvPr id="16" name="TextBox 15"/>
          <p:cNvSpPr txBox="1"/>
          <p:nvPr/>
        </p:nvSpPr>
        <p:spPr>
          <a:xfrm>
            <a:off x="8473926" y="5975400"/>
            <a:ext cx="2755626" cy="584775"/>
          </a:xfrm>
          <a:prstGeom prst="rect">
            <a:avLst/>
          </a:prstGeom>
          <a:noFill/>
        </p:spPr>
        <p:txBody>
          <a:bodyPr wrap="none" rtlCol="0">
            <a:spAutoFit/>
          </a:bodyPr>
          <a:lstStyle/>
          <a:p>
            <a:r>
              <a:rPr lang="en-US" sz="1600" dirty="0" err="1"/>
              <a:t>Pyvot</a:t>
            </a:r>
            <a:r>
              <a:rPr lang="en-US" sz="1600" dirty="0"/>
              <a:t>: A live bridge between</a:t>
            </a:r>
            <a:br>
              <a:rPr lang="en-US" sz="1600" dirty="0"/>
            </a:br>
            <a:r>
              <a:rPr lang="en-US" sz="1600" dirty="0"/>
              <a:t>PTVS and Excel</a:t>
            </a:r>
          </a:p>
        </p:txBody>
      </p:sp>
      <p:pic>
        <p:nvPicPr>
          <p:cNvPr id="17" name="Picture 14" descr="pyvot.screensh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748" y="3772131"/>
            <a:ext cx="3969983" cy="20739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tvs pytools home screen 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9620"/>
            <a:ext cx="3931920" cy="212776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6378" b="12786"/>
          <a:stretch/>
        </p:blipFill>
        <p:spPr bwMode="auto">
          <a:xfrm>
            <a:off x="4123426" y="1071504"/>
            <a:ext cx="3551816" cy="209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18215" r="281"/>
          <a:stretch/>
        </p:blipFill>
        <p:spPr bwMode="auto">
          <a:xfrm>
            <a:off x="7869913" y="1069620"/>
            <a:ext cx="3989718" cy="2072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0" descr="Screenshot"/>
          <p:cNvPicPr>
            <a:picLocks noChangeAspect="1" noChangeArrowheads="1"/>
          </p:cNvPicPr>
          <p:nvPr/>
        </p:nvPicPr>
        <p:blipFill rotWithShape="1">
          <a:blip r:embed="rId7">
            <a:extLst>
              <a:ext uri="{28A0092B-C50C-407E-A947-70E740481C1C}">
                <a14:useLocalDpi xmlns:a14="http://schemas.microsoft.com/office/drawing/2010/main" val="0"/>
              </a:ext>
            </a:extLst>
          </a:blip>
          <a:srcRect t="59269" r="40586"/>
          <a:stretch/>
        </p:blipFill>
        <p:spPr bwMode="auto">
          <a:xfrm>
            <a:off x="-39438" y="3845723"/>
            <a:ext cx="3971358" cy="2129677"/>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rotWithShape="1">
          <a:blip r:embed="rId8">
            <a:extLst>
              <a:ext uri="{28A0092B-C50C-407E-A947-70E740481C1C}">
                <a14:useLocalDpi xmlns:a14="http://schemas.microsoft.com/office/drawing/2010/main" val="0"/>
              </a:ext>
            </a:extLst>
          </a:blip>
          <a:srcRect r="7098"/>
          <a:stretch/>
        </p:blipFill>
        <p:spPr bwMode="auto">
          <a:xfrm>
            <a:off x="4123426" y="3785435"/>
            <a:ext cx="3551816" cy="235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06384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425286808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Python on Azure: </a:t>
            </a:r>
            <a:r>
              <a:rPr lang="en-US" dirty="0" err="1" smtClean="0"/>
              <a:t>IPython</a:t>
            </a:r>
            <a:r>
              <a:rPr lang="en-US" dirty="0" smtClean="0"/>
              <a:t> notebook</a:t>
            </a:r>
            <a:endParaRPr lang="en-US" dirty="0"/>
          </a:p>
        </p:txBody>
      </p:sp>
      <p:sp>
        <p:nvSpPr>
          <p:cNvPr id="4" name="Content Placeholder 3"/>
          <p:cNvSpPr>
            <a:spLocks noGrp="1"/>
          </p:cNvSpPr>
          <p:nvPr>
            <p:ph sz="quarter" idx="4294967295"/>
          </p:nvPr>
        </p:nvSpPr>
        <p:spPr>
          <a:xfrm>
            <a:off x="259080" y="931914"/>
            <a:ext cx="7025640" cy="6340197"/>
          </a:xfrm>
        </p:spPr>
        <p:txBody>
          <a:bodyPr/>
          <a:lstStyle/>
          <a:p>
            <a:r>
              <a:rPr lang="en-US" dirty="0" smtClean="0"/>
              <a:t>Python IDE in browser</a:t>
            </a:r>
          </a:p>
          <a:p>
            <a:pPr lvl="1"/>
            <a:r>
              <a:rPr lang="en-US" dirty="0" smtClean="0"/>
              <a:t>Any Browser</a:t>
            </a:r>
          </a:p>
          <a:p>
            <a:pPr lvl="1"/>
            <a:r>
              <a:rPr lang="en-US" dirty="0" smtClean="0"/>
              <a:t>Any OS</a:t>
            </a:r>
          </a:p>
          <a:p>
            <a:r>
              <a:rPr lang="en-US" dirty="0" smtClean="0"/>
              <a:t>Backed by Python engine on Azure</a:t>
            </a:r>
          </a:p>
          <a:p>
            <a:pPr lvl="1"/>
            <a:r>
              <a:rPr lang="en-US" dirty="0" smtClean="0"/>
              <a:t>Windows or Linux</a:t>
            </a:r>
          </a:p>
          <a:p>
            <a:r>
              <a:rPr lang="en-US" dirty="0" smtClean="0"/>
              <a:t>Key features</a:t>
            </a:r>
          </a:p>
          <a:p>
            <a:pPr lvl="1"/>
            <a:r>
              <a:rPr lang="en-US" dirty="0" err="1" smtClean="0"/>
              <a:t>Intellisense</a:t>
            </a:r>
            <a:r>
              <a:rPr lang="en-US" dirty="0" smtClean="0"/>
              <a:t>, completion, …</a:t>
            </a:r>
          </a:p>
          <a:p>
            <a:pPr lvl="1"/>
            <a:r>
              <a:rPr lang="en-US" dirty="0" smtClean="0"/>
              <a:t>Inline graphics</a:t>
            </a:r>
          </a:p>
          <a:p>
            <a:pPr lvl="1"/>
            <a:r>
              <a:rPr lang="en-US" dirty="0" smtClean="0"/>
              <a:t>Markdown</a:t>
            </a:r>
          </a:p>
          <a:p>
            <a:r>
              <a:rPr lang="en-US" dirty="0" smtClean="0"/>
              <a:t>“Executable Document”</a:t>
            </a:r>
          </a:p>
          <a:p>
            <a:r>
              <a:rPr lang="en-US" dirty="0" err="1" smtClean="0"/>
              <a:t>IPython</a:t>
            </a:r>
            <a:r>
              <a:rPr lang="en-US" dirty="0" smtClean="0"/>
              <a:t> REPL also built-into PTVS</a:t>
            </a:r>
            <a:endParaRPr lang="en-US" dirty="0"/>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440" y="931914"/>
            <a:ext cx="5239385" cy="5926085"/>
          </a:xfrm>
          <a:prstGeom prst="rect">
            <a:avLst/>
          </a:prstGeom>
        </p:spPr>
      </p:pic>
    </p:spTree>
    <p:extLst>
      <p:ext uri="{BB962C8B-B14F-4D97-AF65-F5344CB8AC3E}">
        <p14:creationId xmlns:p14="http://schemas.microsoft.com/office/powerpoint/2010/main" val="349410971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396051405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308726929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55059864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110284326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427200390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141826794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289817" y="-720299"/>
            <a:ext cx="12774808" cy="12784334"/>
          </a:xfrm>
          <a:prstGeom prst="rect">
            <a:avLst/>
          </a:prstGeom>
        </p:spPr>
      </p:pic>
    </p:spTree>
    <p:extLst>
      <p:ext uri="{BB962C8B-B14F-4D97-AF65-F5344CB8AC3E}">
        <p14:creationId xmlns:p14="http://schemas.microsoft.com/office/powerpoint/2010/main" val="1052834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1" y="-95338"/>
            <a:ext cx="12188824" cy="7048676"/>
          </a:xfrm>
          <a:prstGeom prst="rect">
            <a:avLst/>
          </a:prstGeom>
        </p:spPr>
      </p:pic>
    </p:spTree>
    <p:extLst>
      <p:ext uri="{BB962C8B-B14F-4D97-AF65-F5344CB8AC3E}">
        <p14:creationId xmlns:p14="http://schemas.microsoft.com/office/powerpoint/2010/main" val="990908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2783721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411970" y="2678769"/>
            <a:ext cx="10237787" cy="1551194"/>
          </a:xfrm>
        </p:spPr>
        <p:txBody>
          <a:bodyPr/>
          <a:lstStyle/>
          <a:p>
            <a:r>
              <a:rPr lang="en-US" sz="5600" dirty="0" smtClean="0">
                <a:gradFill>
                  <a:gsLst>
                    <a:gs pos="1250">
                      <a:srgbClr val="FFFFFF"/>
                    </a:gs>
                    <a:gs pos="100000">
                      <a:srgbClr val="FFFFFF"/>
                    </a:gs>
                  </a:gsLst>
                  <a:lin ang="5400000" scaled="0"/>
                </a:gradFill>
              </a:rPr>
              <a:t>Deploy &amp; run Python on </a:t>
            </a:r>
            <a:br>
              <a:rPr lang="en-US" sz="5600" dirty="0" smtClean="0">
                <a:gradFill>
                  <a:gsLst>
                    <a:gs pos="1250">
                      <a:srgbClr val="FFFFFF"/>
                    </a:gs>
                    <a:gs pos="100000">
                      <a:srgbClr val="FFFFFF"/>
                    </a:gs>
                  </a:gsLst>
                  <a:lin ang="5400000" scaled="0"/>
                </a:gradFill>
              </a:rPr>
            </a:br>
            <a:r>
              <a:rPr lang="en-US" sz="5600" dirty="0" smtClean="0">
                <a:gradFill>
                  <a:gsLst>
                    <a:gs pos="1250">
                      <a:srgbClr val="FFFFFF"/>
                    </a:gs>
                    <a:gs pos="100000">
                      <a:srgbClr val="FFFFFF"/>
                    </a:gs>
                  </a:gsLst>
                  <a:lin ang="5400000" scaled="0"/>
                </a:gradFill>
              </a:rPr>
              <a:t>Virtual Machine</a:t>
            </a:r>
            <a:endParaRPr lang="en-US" sz="56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441232"/>
            <a:ext cx="11473132" cy="7285968"/>
          </a:xfrm>
          <a:prstGeom prst="rect">
            <a:avLst/>
          </a:prstGeom>
        </p:spPr>
      </p:pic>
    </p:spTree>
    <p:extLst>
      <p:ext uri="{BB962C8B-B14F-4D97-AF65-F5344CB8AC3E}">
        <p14:creationId xmlns:p14="http://schemas.microsoft.com/office/powerpoint/2010/main" val="335337011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type="body" sz="quarter" idx="4294967295"/>
          </p:nvPr>
        </p:nvSpPr>
        <p:spPr>
          <a:xfrm>
            <a:off x="4690872" y="3712464"/>
            <a:ext cx="6380162" cy="1440372"/>
          </a:xfrm>
          <a:prstGeom prst="rect">
            <a:avLst/>
          </a:prstGeom>
        </p:spPr>
        <p:txBody>
          <a:bodyPr/>
          <a:lstStyle/>
          <a:p>
            <a:pPr marL="3175" indent="0">
              <a:lnSpc>
                <a:spcPct val="100000"/>
              </a:lnSpc>
              <a:buNone/>
            </a:pPr>
            <a:r>
              <a:rPr lang="en-US" sz="2400" dirty="0" smtClean="0">
                <a:latin typeface="Segoe UI" panose="020B0502040204020203" pitchFamily="34" charset="0"/>
                <a:cs typeface="Segoe UI" panose="020B0502040204020203" pitchFamily="34" charset="0"/>
              </a:rPr>
              <a:t>Gallery Images</a:t>
            </a:r>
          </a:p>
          <a:p>
            <a:pPr marL="3175" indent="0">
              <a:lnSpc>
                <a:spcPct val="100000"/>
              </a:lnSpc>
              <a:buNone/>
            </a:pPr>
            <a:r>
              <a:rPr lang="en-US" sz="2400" dirty="0" smtClean="0">
                <a:latin typeface="Segoe UI" panose="020B0502040204020203" pitchFamily="34" charset="0"/>
                <a:cs typeface="Segoe UI" panose="020B0502040204020203" pitchFamily="34" charset="0"/>
              </a:rPr>
              <a:t>Virtual Machine Portability</a:t>
            </a:r>
          </a:p>
          <a:p>
            <a:pPr marL="3175" indent="0">
              <a:lnSpc>
                <a:spcPct val="100000"/>
              </a:lnSpc>
              <a:buNone/>
            </a:pPr>
            <a:r>
              <a:rPr lang="en-US" sz="2400" dirty="0" smtClean="0">
                <a:latin typeface="Segoe UI" panose="020B0502040204020203" pitchFamily="34" charset="0"/>
                <a:cs typeface="Segoe UI" panose="020B0502040204020203" pitchFamily="34" charset="0"/>
              </a:rPr>
              <a:t>VMs with persistent Drives</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3260281"/>
            <a:ext cx="2781081" cy="2781081"/>
          </a:xfrm>
          <a:prstGeom prst="rect">
            <a:avLst/>
          </a:prstGeom>
        </p:spPr>
      </p:pic>
      <p:sp>
        <p:nvSpPr>
          <p:cNvPr id="3" name="Title 2"/>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4243908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250"/>
                                        <p:tgtEl>
                                          <p:spTgt spid="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fade">
                                      <p:cBhvr>
                                        <p:cTn id="16" dur="250"/>
                                        <p:tgtEl>
                                          <p:spTgt spid="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511" y="2494492"/>
            <a:ext cx="3257691" cy="1513135"/>
          </a:xfrm>
          <a:prstGeom prst="rect">
            <a:avLst/>
          </a:prstGeom>
        </p:spPr>
      </p:pic>
      <p:sp>
        <p:nvSpPr>
          <p:cNvPr id="2" name="Title 1"/>
          <p:cNvSpPr>
            <a:spLocks noGrp="1"/>
          </p:cNvSpPr>
          <p:nvPr>
            <p:ph type="title"/>
          </p:nvPr>
        </p:nvSpPr>
        <p:spPr/>
        <p:txBody>
          <a:bodyPr/>
          <a:lstStyle/>
          <a:p>
            <a:r>
              <a:rPr lang="en-US" sz="5400" dirty="0" smtClean="0">
                <a:solidFill>
                  <a:schemeClr val="tx1"/>
                </a:solidFill>
              </a:rPr>
              <a:t>Gallery Images Available</a:t>
            </a:r>
            <a:endParaRPr lang="en-US" sz="5400" dirty="0">
              <a:solidFill>
                <a:schemeClr val="tx1"/>
              </a:solidFill>
            </a:endParaRPr>
          </a:p>
        </p:txBody>
      </p:sp>
      <p:sp>
        <p:nvSpPr>
          <p:cNvPr id="3" name="Text Placeholder 2"/>
          <p:cNvSpPr>
            <a:spLocks noGrp="1"/>
          </p:cNvSpPr>
          <p:nvPr>
            <p:ph type="body" sz="quarter" idx="4294967295"/>
          </p:nvPr>
        </p:nvSpPr>
        <p:spPr>
          <a:xfrm>
            <a:off x="3034597"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latin typeface="+mj-lt"/>
              </a:rPr>
              <a:t>Windows Server 2008 R2</a:t>
            </a:r>
          </a:p>
          <a:p>
            <a:pPr marL="0" indent="0">
              <a:buNone/>
            </a:pPr>
            <a:r>
              <a:rPr lang="en-US" sz="2400" dirty="0">
                <a:solidFill>
                  <a:schemeClr val="tx1"/>
                </a:solidFill>
                <a:latin typeface="+mj-lt"/>
              </a:rPr>
              <a:t>SQL Server </a:t>
            </a:r>
            <a:r>
              <a:rPr lang="en-US" sz="2400" dirty="0" err="1">
                <a:solidFill>
                  <a:schemeClr val="tx1"/>
                </a:solidFill>
                <a:latin typeface="+mj-lt"/>
              </a:rPr>
              <a:t>Eval</a:t>
            </a:r>
            <a:r>
              <a:rPr lang="en-US" sz="2400" dirty="0">
                <a:solidFill>
                  <a:schemeClr val="tx1"/>
                </a:solidFill>
                <a:latin typeface="+mj-lt"/>
              </a:rPr>
              <a:t> 2012</a:t>
            </a:r>
          </a:p>
          <a:p>
            <a:pPr marL="0" indent="0">
              <a:buNone/>
            </a:pPr>
            <a:r>
              <a:rPr lang="en-US" sz="2400" dirty="0">
                <a:solidFill>
                  <a:schemeClr val="tx1"/>
                </a:solidFill>
                <a:latin typeface="+mj-lt"/>
              </a:rPr>
              <a:t>Windows Server 2012</a:t>
            </a:r>
          </a:p>
          <a:p>
            <a:pPr marL="0" indent="0">
              <a:buNone/>
            </a:pPr>
            <a:r>
              <a:rPr lang="en-US" sz="2400" dirty="0" err="1">
                <a:solidFill>
                  <a:schemeClr val="tx1"/>
                </a:solidFill>
                <a:latin typeface="+mj-lt"/>
              </a:rPr>
              <a:t>Biztalk</a:t>
            </a:r>
            <a:r>
              <a:rPr lang="en-US" sz="2400" dirty="0">
                <a:solidFill>
                  <a:schemeClr val="tx1"/>
                </a:solidFill>
                <a:latin typeface="+mj-lt"/>
              </a:rPr>
              <a:t> Server 2013 Beta</a:t>
            </a:r>
          </a:p>
        </p:txBody>
      </p:sp>
      <p:sp>
        <p:nvSpPr>
          <p:cNvPr id="4" name="Text Placeholder 2"/>
          <p:cNvSpPr txBox="1">
            <a:spLocks/>
          </p:cNvSpPr>
          <p:nvPr/>
        </p:nvSpPr>
        <p:spPr>
          <a:xfrm>
            <a:off x="4811520" y="4011387"/>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chemeClr val="tx2"/>
                </a:solidFill>
                <a:cs typeface="Segoe UI Light" pitchFamily="34" charset="0"/>
              </a:rPr>
              <a:t>Open Source</a:t>
            </a:r>
          </a:p>
          <a:p>
            <a:r>
              <a:rPr lang="en-US" sz="2400" dirty="0" err="1">
                <a:solidFill>
                  <a:schemeClr val="tx1"/>
                </a:solidFill>
                <a:latin typeface="+mj-lt"/>
              </a:rPr>
              <a:t>OpenSUSE</a:t>
            </a:r>
            <a:r>
              <a:rPr lang="en-US" sz="2400" dirty="0">
                <a:solidFill>
                  <a:schemeClr val="tx1"/>
                </a:solidFill>
                <a:latin typeface="+mj-lt"/>
              </a:rPr>
              <a:t> 12.2</a:t>
            </a:r>
          </a:p>
          <a:p>
            <a:r>
              <a:rPr lang="en-US" sz="2400" dirty="0" err="1">
                <a:solidFill>
                  <a:schemeClr val="tx1"/>
                </a:solidFill>
                <a:latin typeface="+mj-lt"/>
              </a:rPr>
              <a:t>CentOS</a:t>
            </a:r>
            <a:r>
              <a:rPr lang="en-US" sz="2400" dirty="0">
                <a:solidFill>
                  <a:schemeClr val="tx1"/>
                </a:solidFill>
                <a:latin typeface="+mj-lt"/>
              </a:rPr>
              <a:t> 6.3</a:t>
            </a:r>
          </a:p>
          <a:p>
            <a:r>
              <a:rPr lang="en-US" sz="2400" dirty="0">
                <a:solidFill>
                  <a:schemeClr val="tx1"/>
                </a:solidFill>
                <a:latin typeface="+mj-lt"/>
              </a:rPr>
              <a:t>Ubuntu 12.04/12.10</a:t>
            </a:r>
          </a:p>
          <a:p>
            <a:r>
              <a:rPr lang="en-US" sz="2400" dirty="0">
                <a:solidFill>
                  <a:schemeClr val="tx1"/>
                </a:solidFill>
                <a:latin typeface="+mj-l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917" y="4326145"/>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90"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7036" y="1354229"/>
            <a:ext cx="2403116" cy="1508400"/>
          </a:xfrm>
          <a:prstGeom prst="rect">
            <a:avLst/>
          </a:prstGeom>
        </p:spPr>
      </p:pic>
    </p:spTree>
    <p:extLst>
      <p:ext uri="{BB962C8B-B14F-4D97-AF65-F5344CB8AC3E}">
        <p14:creationId xmlns:p14="http://schemas.microsoft.com/office/powerpoint/2010/main" val="4187281264"/>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r>
              <a:rPr lang="en-US" dirty="0" smtClean="0"/>
              <a:t>VM with persistent drive</a:t>
            </a:r>
            <a:endParaRPr lang="en-US" dirty="0"/>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6" name="Picture 5"/>
          <p:cNvPicPr>
            <a:picLocks noChangeAspect="1"/>
          </p:cNvPicPr>
          <p:nvPr/>
        </p:nvPicPr>
        <p:blipFill>
          <a:blip r:embed="rId2"/>
          <a:stretch>
            <a:fillRect/>
          </a:stretch>
        </p:blipFill>
        <p:spPr>
          <a:xfrm>
            <a:off x="0" y="-89391"/>
            <a:ext cx="13012966" cy="7030431"/>
          </a:xfrm>
          <a:prstGeom prst="rect">
            <a:avLst/>
          </a:prstGeom>
        </p:spPr>
      </p:pic>
    </p:spTree>
    <p:extLst>
      <p:ext uri="{BB962C8B-B14F-4D97-AF65-F5344CB8AC3E}">
        <p14:creationId xmlns:p14="http://schemas.microsoft.com/office/powerpoint/2010/main" val="2168655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2053"/>
            <a:ext cx="12188825" cy="7620054"/>
          </a:xfrm>
          <a:prstGeom prst="rect">
            <a:avLst/>
          </a:prstGeom>
        </p:spPr>
      </p:pic>
    </p:spTree>
    <p:extLst>
      <p:ext uri="{BB962C8B-B14F-4D97-AF65-F5344CB8AC3E}">
        <p14:creationId xmlns:p14="http://schemas.microsoft.com/office/powerpoint/2010/main" val="1728084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6" cy="6858000"/>
          </a:xfrm>
          <a:prstGeom prst="rect">
            <a:avLst/>
          </a:prstGeom>
        </p:spPr>
      </p:pic>
    </p:spTree>
    <p:extLst>
      <p:ext uri="{BB962C8B-B14F-4D97-AF65-F5344CB8AC3E}">
        <p14:creationId xmlns:p14="http://schemas.microsoft.com/office/powerpoint/2010/main" val="757879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4838" y="263106"/>
            <a:ext cx="10196422" cy="5632311"/>
          </a:xfrm>
          <a:prstGeom prst="rect">
            <a:avLst/>
          </a:prstGeom>
        </p:spPr>
        <p:txBody>
          <a:bodyPr wrap="square">
            <a:spAutoFit/>
          </a:bodyPr>
          <a:lstStyle/>
          <a:p>
            <a:r>
              <a:rPr lang="en-US" dirty="0">
                <a:solidFill>
                  <a:srgbClr val="008000"/>
                </a:solidFill>
                <a:highlight>
                  <a:srgbClr val="FFFFFF"/>
                </a:highlight>
                <a:latin typeface="Consolas" panose="020B0609020204030204" pitchFamily="49" charset="0"/>
              </a:rPr>
              <a:t># Create container</a:t>
            </a:r>
            <a:endParaRPr lang="en-US" dirty="0">
              <a:solidFill>
                <a:srgbClr val="000000"/>
              </a:solidFill>
              <a:highlight>
                <a:srgbClr val="FFFFFF"/>
              </a:highlight>
              <a:latin typeface="Consolas" panose="020B0609020204030204" pitchFamily="49" charset="0"/>
            </a:endParaRPr>
          </a:p>
          <a:p>
            <a:r>
              <a:rPr lang="en-US" smtClean="0">
                <a:solidFill>
                  <a:srgbClr val="0000FF"/>
                </a:solidFill>
                <a:highlight>
                  <a:srgbClr val="FFFFFF"/>
                </a:highlight>
                <a:latin typeface="Consolas" panose="020B0609020204030204" pitchFamily="49" charset="0"/>
              </a:rPr>
              <a:t>from</a:t>
            </a:r>
            <a:r>
              <a:rPr lang="en-US" smtClean="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azure.storage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import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BlobService</a:t>
            </a:r>
            <a:endParaRPr lang="en-US" dirty="0">
              <a:solidFill>
                <a:srgbClr val="000000"/>
              </a:solidFill>
              <a:highlight>
                <a:srgbClr val="FFFFFF"/>
              </a:highlight>
              <a:latin typeface="Consolas" panose="020B0609020204030204" pitchFamily="49" charset="0"/>
            </a:endParaRPr>
          </a:p>
          <a:p>
            <a:r>
              <a:rPr lang="en-US" dirty="0" err="1">
                <a:solidFill>
                  <a:srgbClr val="000000"/>
                </a:solidFill>
                <a:highlight>
                  <a:srgbClr val="FFFFFF"/>
                </a:highlight>
                <a:latin typeface="Consolas" panose="020B0609020204030204" pitchFamily="49" charset="0"/>
              </a:rPr>
              <a:t>blob_service</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BlobService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account_name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account_key</a:t>
            </a:r>
            <a:r>
              <a:rPr lang="en-US" dirty="0">
                <a:solidFill>
                  <a:srgbClr val="000000"/>
                </a:solidFill>
                <a:highlight>
                  <a:srgbClr val="FFFFFF"/>
                </a:highlight>
                <a:latin typeface="Consolas" panose="020B0609020204030204" pitchFamily="49" charset="0"/>
              </a:rPr>
              <a:t>)</a:t>
            </a:r>
          </a:p>
          <a:p>
            <a:r>
              <a:rPr lang="en-US" dirty="0" err="1">
                <a:solidFill>
                  <a:srgbClr val="000000"/>
                </a:solidFill>
                <a:highlight>
                  <a:srgbClr val="FFFFFF"/>
                </a:highlight>
                <a:latin typeface="Consolas" panose="020B0609020204030204" pitchFamily="49" charset="0"/>
              </a:rPr>
              <a:t>blob_service.create_container</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taskcontainer</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Upload</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azure.storage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import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BlobService</a:t>
            </a:r>
            <a:endParaRPr lang="en-US" dirty="0">
              <a:solidFill>
                <a:srgbClr val="000000"/>
              </a:solidFill>
              <a:highlight>
                <a:srgbClr val="FFFFFF"/>
              </a:highlight>
              <a:latin typeface="Consolas" panose="020B0609020204030204" pitchFamily="49" charset="0"/>
            </a:endParaRPr>
          </a:p>
          <a:p>
            <a:r>
              <a:rPr lang="en-US" dirty="0" err="1">
                <a:solidFill>
                  <a:srgbClr val="000000"/>
                </a:solidFill>
                <a:highlight>
                  <a:srgbClr val="FFFFFF"/>
                </a:highlight>
                <a:latin typeface="Consolas" panose="020B0609020204030204" pitchFamily="49" charset="0"/>
              </a:rPr>
              <a:t>blob_service</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BlobService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account_name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account_key</a:t>
            </a:r>
            <a:r>
              <a:rPr lang="en-US" dirty="0">
                <a:solidFill>
                  <a:srgbClr val="000000"/>
                </a:solidFill>
                <a:highlight>
                  <a:srgbClr val="FFFFFF"/>
                </a:highlight>
                <a:latin typeface="Consolas" panose="020B0609020204030204" pitchFamily="49" charset="0"/>
              </a:rPr>
              <a:t>)</a:t>
            </a:r>
          </a:p>
          <a:p>
            <a:r>
              <a:rPr lang="en-US" dirty="0" err="1">
                <a:solidFill>
                  <a:srgbClr val="000000"/>
                </a:solidFill>
                <a:highlight>
                  <a:srgbClr val="FFFFFF"/>
                </a:highlight>
                <a:latin typeface="Consolas" panose="020B0609020204030204" pitchFamily="49" charset="0"/>
              </a:rPr>
              <a:t>blob_service.put_blob</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taskcontainer</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'task1'</a:t>
            </a:r>
            <a:r>
              <a:rPr lang="en-US" dirty="0">
                <a:solidFill>
                  <a:srgbClr val="000000"/>
                </a:solidFill>
                <a:highlight>
                  <a:srgbClr val="FFFFFF"/>
                </a:highlight>
                <a:latin typeface="Consolas" panose="020B0609020204030204" pitchFamily="49" charset="0"/>
              </a:rPr>
              <a:t>, file(</a:t>
            </a:r>
            <a:r>
              <a:rPr lang="en-US" dirty="0">
                <a:solidFill>
                  <a:srgbClr val="A31515"/>
                </a:solidFill>
                <a:highlight>
                  <a:srgbClr val="FFFFFF"/>
                </a:highlight>
                <a:latin typeface="Consolas" panose="020B0609020204030204" pitchFamily="49" charset="0"/>
              </a:rPr>
              <a:t>'task1-upload.txt'</a:t>
            </a:r>
            <a:r>
              <a:rPr lang="en-US" dirty="0">
                <a:solidFill>
                  <a:srgbClr val="000000"/>
                </a:solidFill>
                <a:highlight>
                  <a:srgbClr val="FFFFFF"/>
                </a:highlight>
                <a:latin typeface="Consolas" panose="020B0609020204030204" pitchFamily="49" charset="0"/>
              </a:rPr>
              <a:t>).read(), </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BlockBlob</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endParaRPr lang="en-U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#Download</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from</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azure.storage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import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BlobService</a:t>
            </a:r>
            <a:endParaRPr lang="en-US" dirty="0">
              <a:solidFill>
                <a:srgbClr val="000000"/>
              </a:solidFill>
              <a:highlight>
                <a:srgbClr val="FFFFFF"/>
              </a:highlight>
              <a:latin typeface="Consolas" panose="020B0609020204030204" pitchFamily="49" charset="0"/>
            </a:endParaRPr>
          </a:p>
          <a:p>
            <a:r>
              <a:rPr lang="en-US" dirty="0" err="1">
                <a:solidFill>
                  <a:srgbClr val="000000"/>
                </a:solidFill>
                <a:highlight>
                  <a:srgbClr val="FFFFFF"/>
                </a:highlight>
                <a:latin typeface="Consolas" panose="020B0609020204030204" pitchFamily="49" charset="0"/>
              </a:rPr>
              <a:t>blob_service</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BlobService</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account_name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account_key</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blob = </a:t>
            </a:r>
            <a:r>
              <a:rPr lang="en-US" dirty="0" err="1">
                <a:solidFill>
                  <a:srgbClr val="000000"/>
                </a:solidFill>
                <a:highlight>
                  <a:srgbClr val="FFFFFF"/>
                </a:highlight>
                <a:latin typeface="Consolas" panose="020B0609020204030204" pitchFamily="49" charset="0"/>
              </a:rPr>
              <a:t>blob_service.get_blob</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taskcontainer</a:t>
            </a:r>
            <a:r>
              <a:rPr lang="en-US" dirty="0">
                <a:solidFill>
                  <a:srgbClr val="A31515"/>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'task1'</a:t>
            </a:r>
            <a:r>
              <a:rPr lang="en-US"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1722317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5857103"/>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Flexible</a:t>
              </a:r>
              <a:endParaRPr lang="en-US" sz="3200" dirty="0">
                <a:gradFill>
                  <a:gsLst>
                    <a:gs pos="0">
                      <a:srgbClr val="FFFFFF"/>
                    </a:gs>
                    <a:gs pos="100000">
                      <a:srgbClr val="FFFFFF"/>
                    </a:gs>
                  </a:gsLst>
                  <a:lin ang="5400000" scaled="0"/>
                </a:gradFill>
                <a:latin typeface="Segoe UI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a:rPr>
                <a:t>O</a:t>
              </a:r>
              <a:r>
                <a:rPr lang="en-US" sz="3200" dirty="0" smtClean="0">
                  <a:gradFill>
                    <a:gsLst>
                      <a:gs pos="0">
                        <a:srgbClr val="FFFFFF"/>
                      </a:gs>
                      <a:gs pos="100000">
                        <a:srgbClr val="FFFFFF"/>
                      </a:gs>
                    </a:gsLst>
                    <a:lin ang="5400000" scaled="0"/>
                  </a:gradFill>
                  <a:latin typeface="Segoe UI Light"/>
                </a:rPr>
                <a:t>pen</a:t>
              </a:r>
              <a:endParaRPr lang="en-US" sz="3200" dirty="0">
                <a:gradFill>
                  <a:gsLst>
                    <a:gs pos="0">
                      <a:srgbClr val="FFFFFF"/>
                    </a:gs>
                    <a:gs pos="100000">
                      <a:srgbClr val="FFFFFF"/>
                    </a:gs>
                  </a:gsLst>
                  <a:lin ang="5400000" scaled="0"/>
                </a:gradFill>
                <a:latin typeface="Segoe UI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Solid</a:t>
              </a:r>
              <a:endParaRPr lang="en-US" sz="3200" dirty="0">
                <a:gradFill>
                  <a:gsLst>
                    <a:gs pos="0">
                      <a:srgbClr val="FFFFFF"/>
                    </a:gs>
                    <a:gs pos="100000">
                      <a:srgbClr val="FFFFFF"/>
                    </a:gs>
                  </a:gsLst>
                  <a:lin ang="5400000" scaled="0"/>
                </a:gradFill>
                <a:latin typeface="Segoe UI 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212236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t>
            </a:r>
            <a:r>
              <a:rPr lang="en-US" sz="1800" smtClean="0">
                <a:solidFill>
                  <a:srgbClr val="595959">
                    <a:alpha val="99000"/>
                  </a:srgbClr>
                </a:solidFill>
              </a:rPr>
              <a:t>&amp;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sz="quarter" idx="10"/>
          </p:nvPr>
        </p:nvSpPr>
        <p:spPr>
          <a:xfrm>
            <a:off x="519112" y="1447799"/>
            <a:ext cx="11149013" cy="7686720"/>
          </a:xfrm>
        </p:spPr>
        <p:txBody>
          <a:bodyPr/>
          <a:lstStyle/>
          <a:p>
            <a:pPr marL="574675" indent="-571500">
              <a:buFont typeface="Arial" panose="020B0604020202020204" pitchFamily="34" charset="0"/>
              <a:buChar char="•"/>
            </a:pPr>
            <a:r>
              <a:rPr lang="en-US" dirty="0" smtClean="0">
                <a:hlinkClick r:id="rId2"/>
              </a:rPr>
              <a:t>http://pytools.codeplex.com</a:t>
            </a:r>
            <a:endParaRPr lang="en-US" dirty="0" smtClean="0"/>
          </a:p>
          <a:p>
            <a:pPr marL="574675" indent="-571500">
              <a:buFont typeface="Arial" panose="020B0604020202020204" pitchFamily="34" charset="0"/>
              <a:buChar char="•"/>
            </a:pPr>
            <a:r>
              <a:rPr lang="en-US" dirty="0" smtClean="0">
                <a:hlinkClick r:id="rId3"/>
              </a:rPr>
              <a:t>Windows Azure Python SDK</a:t>
            </a:r>
            <a:endParaRPr lang="en-US" dirty="0" smtClean="0"/>
          </a:p>
          <a:p>
            <a:pPr marL="574675" indent="-571500">
              <a:buFont typeface="Arial" panose="020B0604020202020204" pitchFamily="34" charset="0"/>
              <a:buChar char="•"/>
            </a:pPr>
            <a:r>
              <a:rPr lang="en-US" dirty="0" smtClean="0">
                <a:hlinkClick r:id="rId4"/>
              </a:rPr>
              <a:t>Windows Azure</a:t>
            </a:r>
            <a:endParaRPr lang="en-US" dirty="0" smtClean="0"/>
          </a:p>
          <a:p>
            <a:pPr marL="574675" indent="-571500">
              <a:buFont typeface="Arial" panose="020B0604020202020204" pitchFamily="34" charset="0"/>
              <a:buChar char="•"/>
            </a:pPr>
            <a:r>
              <a:rPr lang="en-US" b="1" dirty="0">
                <a:hlinkClick r:id="rId5"/>
              </a:rPr>
              <a:t>How to use Service Management from </a:t>
            </a:r>
            <a:r>
              <a:rPr lang="en-US" b="1" dirty="0" smtClean="0">
                <a:hlinkClick r:id="rId5"/>
              </a:rPr>
              <a:t>Python</a:t>
            </a:r>
            <a:endParaRPr lang="en-US" b="1" dirty="0" smtClean="0"/>
          </a:p>
          <a:p>
            <a:pPr marL="574675" indent="-571500">
              <a:buFont typeface="Arial" panose="020B0604020202020204" pitchFamily="34" charset="0"/>
              <a:buChar char="•"/>
            </a:pPr>
            <a:r>
              <a:rPr lang="en-US" b="1" dirty="0">
                <a:hlinkClick r:id="rId6"/>
              </a:rPr>
              <a:t>http://www.windowsazure.com/en-us/manage/linux/other-resources/command-line-tools</a:t>
            </a:r>
            <a:r>
              <a:rPr lang="en-US" b="1" dirty="0" smtClean="0">
                <a:hlinkClick r:id="rId6"/>
              </a:rPr>
              <a:t>/</a:t>
            </a:r>
            <a:endParaRPr lang="en-US" b="1" dirty="0" smtClean="0"/>
          </a:p>
          <a:p>
            <a:pPr marL="574675" indent="-571500">
              <a:buFont typeface="Arial" panose="020B0604020202020204" pitchFamily="34" charset="0"/>
              <a:buChar char="•"/>
            </a:pPr>
            <a:r>
              <a:rPr lang="en-US" b="1" dirty="0">
                <a:hlinkClick r:id="rId7"/>
              </a:rPr>
              <a:t>http://research.microsoft.com/en-us/projects/azure</a:t>
            </a:r>
            <a:r>
              <a:rPr lang="en-US" b="1" dirty="0" smtClean="0">
                <a:hlinkClick r:id="rId7"/>
              </a:rPr>
              <a:t>/</a:t>
            </a:r>
            <a:endParaRPr lang="en-US" b="1" dirty="0" smtClean="0"/>
          </a:p>
          <a:p>
            <a:pPr marL="574675" indent="-571500">
              <a:buFont typeface="Arial" panose="020B0604020202020204" pitchFamily="34" charset="0"/>
              <a:buChar char="•"/>
            </a:pPr>
            <a:endParaRPr lang="en-US" b="1" dirty="0" smtClean="0"/>
          </a:p>
          <a:p>
            <a:pPr marL="574675" indent="-571500">
              <a:buFont typeface="Arial" panose="020B0604020202020204" pitchFamily="34" charset="0"/>
              <a:buChar char="•"/>
            </a:pPr>
            <a:endParaRPr lang="en-US" dirty="0"/>
          </a:p>
          <a:p>
            <a:endParaRPr lang="en-US" dirty="0" smtClean="0"/>
          </a:p>
          <a:p>
            <a:endParaRPr lang="en-US" dirty="0" smtClean="0"/>
          </a:p>
        </p:txBody>
      </p:sp>
    </p:spTree>
    <p:extLst>
      <p:ext uri="{BB962C8B-B14F-4D97-AF65-F5344CB8AC3E}">
        <p14:creationId xmlns:p14="http://schemas.microsoft.com/office/powerpoint/2010/main" val="241408554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8583" y="1314556"/>
            <a:ext cx="6961042" cy="4343400"/>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smtClean="0"/>
              <a:t>Multiple languages</a:t>
            </a:r>
            <a:endParaRPr lang="en-US" sz="6600"/>
          </a:p>
        </p:txBody>
      </p:sp>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5800" dirty="0" smtClean="0"/>
              <a:t>PTVS: Python Tools for Visual Studio</a:t>
            </a:r>
            <a:endParaRPr lang="en-US" sz="5800" dirty="0"/>
          </a:p>
        </p:txBody>
      </p:sp>
    </p:spTree>
    <p:extLst>
      <p:ext uri="{BB962C8B-B14F-4D97-AF65-F5344CB8AC3E}">
        <p14:creationId xmlns:p14="http://schemas.microsoft.com/office/powerpoint/2010/main" val="410794074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Python Tools for VS:</a:t>
            </a:r>
            <a:endParaRPr lang="en-US" dirty="0"/>
          </a:p>
        </p:txBody>
      </p:sp>
      <p:sp>
        <p:nvSpPr>
          <p:cNvPr id="2" name="Slide Number Placeholder 1"/>
          <p:cNvSpPr>
            <a:spLocks noGrp="1"/>
          </p:cNvSpPr>
          <p:nvPr>
            <p:ph type="sldNum" sz="quarter" idx="4294967295"/>
          </p:nvPr>
        </p:nvSpPr>
        <p:spPr>
          <a:xfrm>
            <a:off x="11312525" y="6510338"/>
            <a:ext cx="876300" cy="292100"/>
          </a:xfrm>
          <a:prstGeom prst="rect">
            <a:avLst/>
          </a:prstGeom>
        </p:spPr>
        <p:txBody>
          <a:bodyPr>
            <a:normAutofit fontScale="62500" lnSpcReduction="20000"/>
          </a:bodyPr>
          <a:lstStyle/>
          <a:p>
            <a:fld id="{B67F2B9A-AEEA-480D-98B7-966EF2571F69}" type="slidenum">
              <a:rPr lang="en-US" smtClean="0"/>
              <a:t>8</a:t>
            </a:fld>
            <a:endParaRPr lang="en-US" dirty="0"/>
          </a:p>
        </p:txBody>
      </p:sp>
      <p:sp>
        <p:nvSpPr>
          <p:cNvPr id="5" name="Line Callout 1 4"/>
          <p:cNvSpPr/>
          <p:nvPr/>
        </p:nvSpPr>
        <p:spPr>
          <a:xfrm>
            <a:off x="10702925" y="228600"/>
            <a:ext cx="1447800" cy="1066800"/>
          </a:xfrm>
          <a:prstGeom prst="borderCallout1">
            <a:avLst>
              <a:gd name="adj1" fmla="val 18750"/>
              <a:gd name="adj2" fmla="val -8333"/>
              <a:gd name="adj3" fmla="val 80218"/>
              <a:gd name="adj4" fmla="val -53097"/>
            </a:avLst>
          </a:prstGeom>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pPr marL="171450" indent="-171450">
              <a:buFont typeface="Arial" pitchFamily="34" charset="0"/>
              <a:buChar char="•"/>
            </a:pPr>
            <a:r>
              <a:rPr lang="en-US" sz="1200" dirty="0"/>
              <a:t>Built-in REPL</a:t>
            </a:r>
          </a:p>
          <a:p>
            <a:pPr marL="171450" indent="-171450">
              <a:buFont typeface="Arial" pitchFamily="34" charset="0"/>
              <a:buChar char="•"/>
            </a:pPr>
            <a:r>
              <a:rPr lang="en-US" sz="1200" dirty="0"/>
              <a:t>IPython  REPL</a:t>
            </a:r>
          </a:p>
          <a:p>
            <a:pPr marL="171450" indent="-171450">
              <a:buFont typeface="Arial" pitchFamily="34" charset="0"/>
              <a:buChar char="•"/>
            </a:pPr>
            <a:r>
              <a:rPr lang="en-US" sz="1200" dirty="0"/>
              <a:t>Interactive Parallel Computing</a:t>
            </a:r>
          </a:p>
          <a:p>
            <a:pPr marL="171450" indent="-171450">
              <a:buFont typeface="Arial" pitchFamily="34" charset="0"/>
              <a:buChar char="•"/>
            </a:pPr>
            <a:r>
              <a:rPr lang="en-US" sz="1200" dirty="0"/>
              <a:t>Inline graphics</a:t>
            </a:r>
          </a:p>
        </p:txBody>
      </p:sp>
      <p:sp>
        <p:nvSpPr>
          <p:cNvPr id="7" name="Line Callout 1 6"/>
          <p:cNvSpPr/>
          <p:nvPr/>
        </p:nvSpPr>
        <p:spPr>
          <a:xfrm>
            <a:off x="10664825" y="6167438"/>
            <a:ext cx="1524000" cy="685800"/>
          </a:xfrm>
          <a:prstGeom prst="borderCallout1">
            <a:avLst>
              <a:gd name="adj1" fmla="val 18750"/>
              <a:gd name="adj2" fmla="val -8333"/>
              <a:gd name="adj3" fmla="val -17068"/>
              <a:gd name="adj4" fmla="val -39802"/>
            </a:avLst>
          </a:prstGeom>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pPr marL="171450" indent="-171450">
              <a:buFont typeface="Arial" pitchFamily="34" charset="0"/>
              <a:buChar char="•"/>
            </a:pPr>
            <a:r>
              <a:rPr lang="en-US" sz="1200" dirty="0"/>
              <a:t>HPC Support</a:t>
            </a:r>
          </a:p>
          <a:p>
            <a:pPr marL="171450" indent="-171450">
              <a:buFont typeface="Arial" pitchFamily="34" charset="0"/>
              <a:buChar char="•"/>
            </a:pPr>
            <a:r>
              <a:rPr lang="en-US" sz="1200" dirty="0"/>
              <a:t>F5 MPI debugging</a:t>
            </a:r>
          </a:p>
          <a:p>
            <a:pPr marL="171450" indent="-171450">
              <a:buFont typeface="Arial" pitchFamily="34" charset="0"/>
              <a:buChar char="•"/>
            </a:pPr>
            <a:r>
              <a:rPr lang="en-US" sz="1200" dirty="0"/>
              <a:t>Batch or Interactive</a:t>
            </a:r>
          </a:p>
        </p:txBody>
      </p:sp>
      <p:sp>
        <p:nvSpPr>
          <p:cNvPr id="8" name="Line Callout 1 7"/>
          <p:cNvSpPr/>
          <p:nvPr/>
        </p:nvSpPr>
        <p:spPr>
          <a:xfrm>
            <a:off x="-16116" y="976497"/>
            <a:ext cx="1447800" cy="704851"/>
          </a:xfrm>
          <a:prstGeom prst="borderCallout1">
            <a:avLst>
              <a:gd name="adj1" fmla="val 100667"/>
              <a:gd name="adj2" fmla="val 126796"/>
              <a:gd name="adj3" fmla="val 43056"/>
              <a:gd name="adj4" fmla="val 106343"/>
            </a:avLst>
          </a:prstGeom>
          <a:ln/>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pPr marL="171450" indent="-171450">
              <a:buFont typeface="Arial" pitchFamily="34" charset="0"/>
              <a:buChar char="•"/>
            </a:pPr>
            <a:r>
              <a:rPr lang="en-US" sz="1200" dirty="0"/>
              <a:t>Syntax hi-lite </a:t>
            </a:r>
          </a:p>
          <a:p>
            <a:pPr marL="171450" indent="-171450">
              <a:buFont typeface="Arial" pitchFamily="34" charset="0"/>
              <a:buChar char="•"/>
            </a:pPr>
            <a:r>
              <a:rPr lang="en-US" sz="1200" dirty="0" err="1"/>
              <a:t>Intellisense</a:t>
            </a:r>
            <a:endParaRPr lang="en-US" sz="1200" dirty="0"/>
          </a:p>
          <a:p>
            <a:pPr marL="171450" indent="-171450">
              <a:buFont typeface="Arial" pitchFamily="34" charset="0"/>
              <a:buChar char="•"/>
            </a:pPr>
            <a:r>
              <a:rPr lang="en-US" sz="1200" dirty="0"/>
              <a:t>Find / Browse</a:t>
            </a:r>
          </a:p>
        </p:txBody>
      </p:sp>
      <p:sp>
        <p:nvSpPr>
          <p:cNvPr id="9" name="Line Callout 1 8"/>
          <p:cNvSpPr/>
          <p:nvPr/>
        </p:nvSpPr>
        <p:spPr>
          <a:xfrm>
            <a:off x="0" y="6097587"/>
            <a:ext cx="1447800" cy="704851"/>
          </a:xfrm>
          <a:prstGeom prst="borderCallout1">
            <a:avLst>
              <a:gd name="adj1" fmla="val -29631"/>
              <a:gd name="adj2" fmla="val 143858"/>
              <a:gd name="adj3" fmla="val 50598"/>
              <a:gd name="adj4" fmla="val 108546"/>
            </a:avLst>
          </a:prstGeom>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pPr marL="171450" indent="-171450">
              <a:buFont typeface="Arial" pitchFamily="34" charset="0"/>
              <a:buChar char="•"/>
            </a:pPr>
            <a:r>
              <a:rPr lang="en-US" sz="1200" dirty="0"/>
              <a:t>CPython </a:t>
            </a:r>
          </a:p>
          <a:p>
            <a:pPr marL="171450" indent="-171450">
              <a:buFont typeface="Arial" pitchFamily="34" charset="0"/>
              <a:buChar char="•"/>
            </a:pPr>
            <a:r>
              <a:rPr lang="en-US" sz="1200" dirty="0"/>
              <a:t>IronPython </a:t>
            </a:r>
          </a:p>
          <a:p>
            <a:pPr marL="171450" indent="-171450">
              <a:buFont typeface="Arial" pitchFamily="34" charset="0"/>
              <a:buChar char="•"/>
            </a:pPr>
            <a:r>
              <a:rPr lang="en-US" sz="1200" dirty="0"/>
              <a:t>Or any interpreter</a:t>
            </a:r>
          </a:p>
        </p:txBody>
      </p:sp>
      <p:sp>
        <p:nvSpPr>
          <p:cNvPr id="10" name="Line Callout 1 9"/>
          <p:cNvSpPr/>
          <p:nvPr/>
        </p:nvSpPr>
        <p:spPr>
          <a:xfrm>
            <a:off x="0" y="3675853"/>
            <a:ext cx="1431684" cy="533837"/>
          </a:xfrm>
          <a:prstGeom prst="borderCallout1">
            <a:avLst>
              <a:gd name="adj1" fmla="val 63326"/>
              <a:gd name="adj2" fmla="val 123926"/>
              <a:gd name="adj3" fmla="val 50598"/>
              <a:gd name="adj4" fmla="val 108546"/>
            </a:avLst>
          </a:prstGeom>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pPr marL="171450" indent="-171450">
              <a:buFont typeface="Arial" pitchFamily="34" charset="0"/>
              <a:buChar char="•"/>
            </a:pPr>
            <a:r>
              <a:rPr lang="en-US" sz="1200" dirty="0"/>
              <a:t>Profiler</a:t>
            </a:r>
          </a:p>
          <a:p>
            <a:pPr marL="171450" indent="-171450">
              <a:buFont typeface="Arial" pitchFamily="34" charset="0"/>
              <a:buChar char="•"/>
            </a:pPr>
            <a:r>
              <a:rPr lang="en-US" sz="1200" dirty="0"/>
              <a:t>A/B </a:t>
            </a:r>
            <a:r>
              <a:rPr lang="en-US" sz="1200" dirty="0" err="1"/>
              <a:t>comparions</a:t>
            </a:r>
            <a:endParaRPr lang="en-US" sz="1200" dirty="0"/>
          </a:p>
        </p:txBody>
      </p:sp>
      <p:sp>
        <p:nvSpPr>
          <p:cNvPr id="11" name="Line Callout 1 10"/>
          <p:cNvSpPr/>
          <p:nvPr/>
        </p:nvSpPr>
        <p:spPr>
          <a:xfrm>
            <a:off x="6284912" y="6262418"/>
            <a:ext cx="1600200" cy="628651"/>
          </a:xfrm>
          <a:prstGeom prst="borderCallout1">
            <a:avLst>
              <a:gd name="adj1" fmla="val -89831"/>
              <a:gd name="adj2" fmla="val 23285"/>
              <a:gd name="adj3" fmla="val -24368"/>
              <a:gd name="adj4" fmla="val 36366"/>
            </a:avLst>
          </a:prstGeom>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pPr marL="171450" indent="-171450">
              <a:buFont typeface="Arial" pitchFamily="34" charset="0"/>
              <a:buChar char="•"/>
            </a:pPr>
            <a:r>
              <a:rPr lang="en-US" sz="1200" dirty="0"/>
              <a:t>Python Debugger</a:t>
            </a:r>
          </a:p>
          <a:p>
            <a:pPr marL="171450" indent="-171450">
              <a:buFont typeface="Arial" pitchFamily="34" charset="0"/>
              <a:buChar char="•"/>
            </a:pPr>
            <a:r>
              <a:rPr lang="en-US" sz="1200" dirty="0" err="1"/>
              <a:t>.Net</a:t>
            </a:r>
            <a:r>
              <a:rPr lang="en-US" sz="1200" dirty="0"/>
              <a:t> Debugger</a:t>
            </a:r>
          </a:p>
          <a:p>
            <a:pPr marL="171450" indent="-171450">
              <a:buFont typeface="Arial" pitchFamily="34" charset="0"/>
              <a:buChar char="•"/>
            </a:pPr>
            <a:r>
              <a:rPr lang="en-US" sz="1200" dirty="0"/>
              <a:t>Remote Debugging</a:t>
            </a:r>
          </a:p>
        </p:txBody>
      </p:sp>
      <p:sp>
        <p:nvSpPr>
          <p:cNvPr id="12" name="Line Callout 1 11"/>
          <p:cNvSpPr/>
          <p:nvPr/>
        </p:nvSpPr>
        <p:spPr>
          <a:xfrm>
            <a:off x="6826938" y="209505"/>
            <a:ext cx="1447800" cy="704851"/>
          </a:xfrm>
          <a:prstGeom prst="borderCallout1">
            <a:avLst>
              <a:gd name="adj1" fmla="val 119199"/>
              <a:gd name="adj2" fmla="val -35610"/>
              <a:gd name="adj3" fmla="val 56535"/>
              <a:gd name="adj4" fmla="val -9310"/>
            </a:avLst>
          </a:prstGeom>
          <a:ln/>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pPr marL="171450" indent="-171450">
              <a:buFont typeface="Arial" pitchFamily="34" charset="0"/>
              <a:buChar char="•"/>
            </a:pPr>
            <a:r>
              <a:rPr lang="en-US" sz="1200" dirty="0"/>
              <a:t>Project </a:t>
            </a:r>
            <a:r>
              <a:rPr lang="en-US" sz="1200" dirty="0" err="1"/>
              <a:t>mgmt</a:t>
            </a:r>
            <a:endParaRPr lang="en-US" sz="1200" dirty="0"/>
          </a:p>
          <a:p>
            <a:pPr marL="171450" indent="-171450">
              <a:buFont typeface="Arial" pitchFamily="34" charset="0"/>
              <a:buChar char="•"/>
            </a:pPr>
            <a:r>
              <a:rPr lang="en-US" sz="1200" dirty="0"/>
              <a:t>Solutions</a:t>
            </a:r>
          </a:p>
          <a:p>
            <a:pPr marL="171450" indent="-171450">
              <a:buFont typeface="Arial" pitchFamily="34" charset="0"/>
              <a:buChar char="•"/>
            </a:pPr>
            <a:r>
              <a:rPr lang="en-US" sz="1200" dirty="0"/>
              <a:t>Deployment</a:t>
            </a:r>
          </a:p>
        </p:txBody>
      </p:sp>
      <p:pic>
        <p:nvPicPr>
          <p:cNvPr id="13" name="Picture 2" descr="http://i.imgur.com/tyvj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055" y="1069240"/>
            <a:ext cx="9231125" cy="4976153"/>
          </a:xfrm>
          <a:prstGeom prst="rect">
            <a:avLst/>
          </a:prstGeom>
          <a:noFill/>
          <a:extLst>
            <a:ext uri="{909E8E84-426E-40DD-AFC4-6F175D3DCCD1}">
              <a14:hiddenFill xmlns:a14="http://schemas.microsoft.com/office/drawing/2010/main">
                <a:solidFill>
                  <a:srgbClr val="FFFFFF"/>
                </a:solidFill>
              </a14:hiddenFill>
            </a:ext>
          </a:extLst>
        </p:spPr>
      </p:pic>
      <p:sp>
        <p:nvSpPr>
          <p:cNvPr id="14" name="Line Callout 1 13"/>
          <p:cNvSpPr/>
          <p:nvPr/>
        </p:nvSpPr>
        <p:spPr>
          <a:xfrm>
            <a:off x="10626725" y="3841520"/>
            <a:ext cx="1524000" cy="419100"/>
          </a:xfrm>
          <a:prstGeom prst="borderCallout1">
            <a:avLst>
              <a:gd name="adj1" fmla="val 18750"/>
              <a:gd name="adj2" fmla="val -8333"/>
              <a:gd name="adj3" fmla="val 112802"/>
              <a:gd name="adj4" fmla="val -49932"/>
            </a:avLst>
          </a:prstGeom>
        </p:spPr>
        <p:style>
          <a:lnRef idx="1">
            <a:schemeClr val="accent5"/>
          </a:lnRef>
          <a:fillRef idx="2">
            <a:schemeClr val="accent5"/>
          </a:fillRef>
          <a:effectRef idx="1">
            <a:schemeClr val="accent5"/>
          </a:effectRef>
          <a:fontRef idx="minor">
            <a:schemeClr val="dk1"/>
          </a:fontRef>
        </p:style>
        <p:txBody>
          <a:bodyPr lIns="45720" tIns="0" rIns="0" bIns="0" rtlCol="0" anchor="t" anchorCtr="0"/>
          <a:lstStyle/>
          <a:p>
            <a:pPr marL="171450" indent="-171450">
              <a:buFont typeface="Arial" pitchFamily="34" charset="0"/>
              <a:buChar char="•"/>
            </a:pPr>
            <a:r>
              <a:rPr lang="en-US" sz="1200" dirty="0"/>
              <a:t>Parallel Watch view</a:t>
            </a:r>
          </a:p>
          <a:p>
            <a:pPr marL="171450" indent="-171450">
              <a:buFont typeface="Arial" pitchFamily="34" charset="0"/>
              <a:buChar char="•"/>
            </a:pPr>
            <a:r>
              <a:rPr lang="en-US" sz="1200" dirty="0"/>
              <a:t>Parallel Stack view</a:t>
            </a:r>
          </a:p>
        </p:txBody>
      </p:sp>
    </p:spTree>
    <p:extLst>
      <p:ext uri="{BB962C8B-B14F-4D97-AF65-F5344CB8AC3E}">
        <p14:creationId xmlns:p14="http://schemas.microsoft.com/office/powerpoint/2010/main" val="9729419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Typical Scenarios</a:t>
            </a:r>
            <a:endParaRPr lang="en-US" dirty="0"/>
          </a:p>
        </p:txBody>
      </p:sp>
      <p:sp>
        <p:nvSpPr>
          <p:cNvPr id="2" name="Slide Number Placeholder 1"/>
          <p:cNvSpPr>
            <a:spLocks noGrp="1"/>
          </p:cNvSpPr>
          <p:nvPr>
            <p:ph type="sldNum" sz="quarter" idx="4294967295"/>
          </p:nvPr>
        </p:nvSpPr>
        <p:spPr>
          <a:xfrm>
            <a:off x="11020425" y="6429375"/>
            <a:ext cx="1168400" cy="292100"/>
          </a:xfrm>
          <a:prstGeom prst="rect">
            <a:avLst/>
          </a:prstGeom>
        </p:spPr>
        <p:txBody>
          <a:bodyPr>
            <a:normAutofit fontScale="62500" lnSpcReduction="20000"/>
          </a:bodyPr>
          <a:lstStyle/>
          <a:p>
            <a:fld id="{B67F2B9A-AEEA-480D-98B7-966EF2571F69}" type="slidenum">
              <a:rPr lang="en-US" smtClean="0"/>
              <a:t>9</a:t>
            </a:fld>
            <a:endParaRPr lang="en-US"/>
          </a:p>
        </p:txBody>
      </p:sp>
      <p:sp>
        <p:nvSpPr>
          <p:cNvPr id="4" name="Content Placeholder 3"/>
          <p:cNvSpPr>
            <a:spLocks noGrp="1"/>
          </p:cNvSpPr>
          <p:nvPr>
            <p:ph sz="quarter" idx="4294967295"/>
          </p:nvPr>
        </p:nvSpPr>
        <p:spPr>
          <a:xfrm>
            <a:off x="730250" y="1298575"/>
            <a:ext cx="11458575" cy="4776692"/>
          </a:xfrm>
        </p:spPr>
        <p:txBody>
          <a:bodyPr/>
          <a:lstStyle/>
          <a:p>
            <a:endParaRPr lang="en-US" dirty="0" smtClean="0"/>
          </a:p>
          <a:p>
            <a:endParaRPr lang="en-US" dirty="0"/>
          </a:p>
          <a:p>
            <a:r>
              <a:rPr lang="en-US" dirty="0" smtClean="0"/>
              <a:t>General purpose programming</a:t>
            </a:r>
          </a:p>
          <a:p>
            <a:endParaRPr lang="en-US" dirty="0"/>
          </a:p>
          <a:p>
            <a:pPr marL="0" indent="0">
              <a:buNone/>
            </a:pPr>
            <a:endParaRPr lang="en-US" dirty="0" smtClean="0"/>
          </a:p>
          <a:p>
            <a:r>
              <a:rPr lang="en-US" dirty="0" smtClean="0"/>
              <a:t>Cloud / Web</a:t>
            </a:r>
          </a:p>
          <a:p>
            <a:endParaRPr lang="en-US" dirty="0"/>
          </a:p>
          <a:p>
            <a:endParaRPr lang="en-US" dirty="0" smtClean="0"/>
          </a:p>
          <a:p>
            <a:r>
              <a:rPr lang="en-US" dirty="0" smtClean="0"/>
              <a:t>Technical / Scientific Computing</a:t>
            </a:r>
            <a:endParaRPr lang="en-US" dirty="0"/>
          </a:p>
        </p:txBody>
      </p:sp>
      <p:sp>
        <p:nvSpPr>
          <p:cNvPr id="5" name="Left Brace 4"/>
          <p:cNvSpPr/>
          <p:nvPr/>
        </p:nvSpPr>
        <p:spPr>
          <a:xfrm>
            <a:off x="6704012" y="1672069"/>
            <a:ext cx="457200" cy="1676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161213" y="1723072"/>
            <a:ext cx="3703193" cy="1938992"/>
          </a:xfrm>
          <a:prstGeom prst="rect">
            <a:avLst/>
          </a:prstGeom>
          <a:noFill/>
        </p:spPr>
        <p:txBody>
          <a:bodyPr wrap="none" rtlCol="0">
            <a:spAutoFit/>
          </a:bodyPr>
          <a:lstStyle/>
          <a:p>
            <a:pPr marL="285750" indent="-285750">
              <a:buFont typeface="Arial" pitchFamily="34" charset="0"/>
              <a:buChar char="•"/>
            </a:pPr>
            <a:r>
              <a:rPr lang="en-US" dirty="0"/>
              <a:t>Projects</a:t>
            </a:r>
          </a:p>
          <a:p>
            <a:pPr marL="285750" indent="-285750">
              <a:buFont typeface="Arial" pitchFamily="34" charset="0"/>
              <a:buChar char="•"/>
            </a:pPr>
            <a:r>
              <a:rPr lang="en-US" dirty="0"/>
              <a:t>Edit/</a:t>
            </a:r>
            <a:r>
              <a:rPr lang="en-US" dirty="0" err="1"/>
              <a:t>Intellisense</a:t>
            </a:r>
            <a:r>
              <a:rPr lang="en-US" dirty="0"/>
              <a:t>/Browse</a:t>
            </a:r>
          </a:p>
          <a:p>
            <a:pPr marL="285750" indent="-285750">
              <a:buFont typeface="Arial" pitchFamily="34" charset="0"/>
              <a:buChar char="•"/>
            </a:pPr>
            <a:r>
              <a:rPr lang="en-US" dirty="0"/>
              <a:t>Debug</a:t>
            </a:r>
          </a:p>
          <a:p>
            <a:pPr marL="285750" indent="-285750">
              <a:buFont typeface="Arial" pitchFamily="34" charset="0"/>
              <a:buChar char="•"/>
            </a:pPr>
            <a:r>
              <a:rPr lang="en-US" dirty="0"/>
              <a:t>Profile</a:t>
            </a:r>
          </a:p>
          <a:p>
            <a:pPr marL="285750" indent="-285750">
              <a:buFont typeface="Arial" pitchFamily="34" charset="0"/>
              <a:buChar char="•"/>
            </a:pPr>
            <a:endParaRPr lang="en-US" dirty="0"/>
          </a:p>
        </p:txBody>
      </p:sp>
      <p:sp>
        <p:nvSpPr>
          <p:cNvPr id="7" name="Left Brace 6"/>
          <p:cNvSpPr/>
          <p:nvPr/>
        </p:nvSpPr>
        <p:spPr>
          <a:xfrm>
            <a:off x="4227513" y="3323272"/>
            <a:ext cx="457200" cy="1676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799013" y="3323272"/>
            <a:ext cx="4154855" cy="1938992"/>
          </a:xfrm>
          <a:prstGeom prst="rect">
            <a:avLst/>
          </a:prstGeom>
          <a:noFill/>
        </p:spPr>
        <p:txBody>
          <a:bodyPr wrap="none" rtlCol="0">
            <a:spAutoFit/>
          </a:bodyPr>
          <a:lstStyle/>
          <a:p>
            <a:pPr marL="285750" indent="-285750">
              <a:buFont typeface="Arial" pitchFamily="34" charset="0"/>
              <a:buChar char="•"/>
            </a:pPr>
            <a:r>
              <a:rPr lang="en-US" dirty="0"/>
              <a:t>Azure Cloud Service</a:t>
            </a:r>
          </a:p>
          <a:p>
            <a:pPr marL="285750" indent="-285750">
              <a:buFont typeface="Arial" pitchFamily="34" charset="0"/>
              <a:buChar char="•"/>
            </a:pPr>
            <a:r>
              <a:rPr lang="en-US" dirty="0"/>
              <a:t>Azure Web Sites</a:t>
            </a:r>
          </a:p>
          <a:p>
            <a:pPr marL="285750" indent="-285750">
              <a:buFont typeface="Arial" pitchFamily="34" charset="0"/>
              <a:buChar char="•"/>
            </a:pPr>
            <a:r>
              <a:rPr lang="en-US" dirty="0" err="1"/>
              <a:t>Django</a:t>
            </a:r>
            <a:r>
              <a:rPr lang="en-US" dirty="0"/>
              <a:t>, </a:t>
            </a:r>
            <a:r>
              <a:rPr lang="en-US" dirty="0" err="1"/>
              <a:t>WFastCGI</a:t>
            </a:r>
            <a:r>
              <a:rPr lang="en-US" dirty="0"/>
              <a:t> included</a:t>
            </a:r>
          </a:p>
          <a:p>
            <a:pPr marL="285750" indent="-285750">
              <a:buFont typeface="Arial" pitchFamily="34" charset="0"/>
              <a:buChar char="•"/>
            </a:pPr>
            <a:r>
              <a:rPr lang="en-US" dirty="0"/>
              <a:t>IPython notebook</a:t>
            </a:r>
          </a:p>
          <a:p>
            <a:pPr marL="285750" indent="-285750">
              <a:buFont typeface="Arial" pitchFamily="34" charset="0"/>
              <a:buChar char="•"/>
            </a:pPr>
            <a:endParaRPr lang="en-US" dirty="0"/>
          </a:p>
        </p:txBody>
      </p:sp>
      <p:sp>
        <p:nvSpPr>
          <p:cNvPr id="9" name="Left Brace 8"/>
          <p:cNvSpPr/>
          <p:nvPr/>
        </p:nvSpPr>
        <p:spPr>
          <a:xfrm>
            <a:off x="6704012" y="4973656"/>
            <a:ext cx="457200" cy="1676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165932" y="4999672"/>
            <a:ext cx="3985450" cy="1938992"/>
          </a:xfrm>
          <a:prstGeom prst="rect">
            <a:avLst/>
          </a:prstGeom>
          <a:noFill/>
        </p:spPr>
        <p:txBody>
          <a:bodyPr wrap="none" rtlCol="0">
            <a:spAutoFit/>
          </a:bodyPr>
          <a:lstStyle/>
          <a:p>
            <a:pPr marL="285750" indent="-285750">
              <a:buFont typeface="Arial" pitchFamily="34" charset="0"/>
              <a:buChar char="•"/>
            </a:pPr>
            <a:r>
              <a:rPr lang="en-US" dirty="0"/>
              <a:t>HPC / MPI </a:t>
            </a:r>
          </a:p>
          <a:p>
            <a:pPr marL="285750" indent="-285750">
              <a:buFont typeface="Arial" pitchFamily="34" charset="0"/>
              <a:buChar char="•"/>
            </a:pPr>
            <a:r>
              <a:rPr lang="en-US" dirty="0"/>
              <a:t>Cluster Debugging</a:t>
            </a:r>
          </a:p>
          <a:p>
            <a:pPr marL="285750" indent="-285750">
              <a:buFont typeface="Arial" pitchFamily="34" charset="0"/>
              <a:buChar char="•"/>
            </a:pPr>
            <a:r>
              <a:rPr lang="en-US" dirty="0"/>
              <a:t>Inline REPL graphics</a:t>
            </a:r>
          </a:p>
          <a:p>
            <a:pPr marL="285750" indent="-285750">
              <a:buFont typeface="Arial" pitchFamily="34" charset="0"/>
              <a:buChar char="•"/>
            </a:pPr>
            <a:r>
              <a:rPr lang="en-US" dirty="0"/>
              <a:t>IPython REPL &amp; notebook</a:t>
            </a:r>
          </a:p>
          <a:p>
            <a:pPr marL="285750" indent="-285750">
              <a:buFont typeface="Arial" pitchFamily="34" charset="0"/>
              <a:buChar char="•"/>
            </a:pPr>
            <a:endParaRPr lang="en-US" dirty="0"/>
          </a:p>
        </p:txBody>
      </p:sp>
    </p:spTree>
    <p:extLst>
      <p:ext uri="{BB962C8B-B14F-4D97-AF65-F5344CB8AC3E}">
        <p14:creationId xmlns:p14="http://schemas.microsoft.com/office/powerpoint/2010/main" val="3085430135"/>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 ds:uri="230e9df3-be65-4c73-a93b-d1236ebd677e"/>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2975</TotalTime>
  <Words>3091</Words>
  <Application>Microsoft Office PowerPoint</Application>
  <PresentationFormat>Custom</PresentationFormat>
  <Paragraphs>509</Paragraphs>
  <Slides>54</Slides>
  <Notes>32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54</vt:i4>
      </vt:variant>
    </vt:vector>
  </HeadingPairs>
  <TitlesOfParts>
    <vt:vector size="63" baseType="lpstr">
      <vt:lpstr>Arial</vt:lpstr>
      <vt:lpstr>Segoe UI</vt:lpstr>
      <vt:lpstr>Segoe UI Light</vt:lpstr>
      <vt:lpstr>Wingdings</vt:lpstr>
      <vt:lpstr>Consolas</vt:lpstr>
      <vt:lpstr>MS1444_Windows Azure Template 16x9_r08a</vt:lpstr>
      <vt:lpstr>White with Consolas font for code slides</vt:lpstr>
      <vt:lpstr>Windows_Azure_DevCamp_16x9_Template - FINAL2</vt:lpstr>
      <vt:lpstr>Accent Color Transition Slides</vt:lpstr>
      <vt:lpstr>Python and Windows Azure </vt:lpstr>
      <vt:lpstr>Cloud Computing</vt:lpstr>
      <vt:lpstr>Windows Azure</vt:lpstr>
      <vt:lpstr>Global Footprint</vt:lpstr>
      <vt:lpstr>PowerPoint Presentation</vt:lpstr>
      <vt:lpstr>PowerPoint Presentation</vt:lpstr>
      <vt:lpstr>PowerPoint Presentation</vt:lpstr>
      <vt:lpstr>Python Tools for VS:</vt:lpstr>
      <vt:lpstr>Typical Scenarios</vt:lpstr>
      <vt:lpstr>PTVS Features</vt:lpstr>
      <vt:lpstr>Cloud / Web</vt:lpstr>
      <vt:lpstr>Technical / Scientific Computing</vt:lpstr>
      <vt:lpstr>PowerPoint Presentation</vt:lpstr>
      <vt:lpstr>Python on Azure: IPython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 &amp; run Python on  Virtual Machine</vt:lpstr>
      <vt:lpstr>PowerPoint Presentation</vt:lpstr>
      <vt:lpstr>Virtual machines</vt:lpstr>
      <vt:lpstr>Gallery Images Available</vt:lpstr>
      <vt:lpstr>PowerPoint Presentation</vt:lpstr>
      <vt:lpstr>PowerPoint Presentation</vt:lpstr>
      <vt:lpstr>PowerPoint Presentation</vt:lpstr>
      <vt:lpstr>PowerPoint Presentation</vt:lpstr>
      <vt:lpstr>VM with persistent drive</vt:lpstr>
      <vt:lpstr>VM with persistent drive</vt:lpstr>
      <vt:lpstr>VM with persistent drive</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building blocks</vt:lpstr>
      <vt:lpstr>PowerPoint Presentation</vt:lpstr>
      <vt:lpstr>Windows Azure Scenarios</vt:lpstr>
      <vt:lpstr>PowerPoint Presentation</vt:lpstr>
      <vt:lpstr>Windows Azure</vt:lpstr>
      <vt:lpstr>Summary</vt:lpstr>
      <vt:lpstr>References</vt:lpstr>
      <vt:lpstr>PowerPoint Presentation</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Wenming Ye</cp:lastModifiedBy>
  <cp:revision>216</cp:revision>
  <cp:lastPrinted>2011-10-11T14:25:22Z</cp:lastPrinted>
  <dcterms:created xsi:type="dcterms:W3CDTF">2011-03-29T16:07:22Z</dcterms:created>
  <dcterms:modified xsi:type="dcterms:W3CDTF">2013-07-31T20:32:56Z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